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99" r:id="rId2"/>
    <p:sldId id="256" r:id="rId3"/>
    <p:sldId id="257"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Lst>
  <p:sldSz cx="12192000" cy="6858000"/>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بلا نمط، شبكة جدول">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snapToGrid="0">
      <p:cViewPr varScale="1">
        <p:scale>
          <a:sx n="70" d="100"/>
          <a:sy n="70" d="100"/>
        </p:scale>
        <p:origin x="714"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1122363"/>
            <a:ext cx="9144000" cy="2387600"/>
          </a:xfrm>
        </p:spPr>
        <p:txBody>
          <a:bodyPr anchor="b"/>
          <a:lstStyle>
            <a:lvl1pPr algn="ctr">
              <a:defRPr sz="6000"/>
            </a:lvl1p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586CCE09-5C4D-444E-9527-2222C8FF78A2}" type="datetimeFigureOut">
              <a:rPr lang="ar-SA" smtClean="0"/>
              <a:t>16/04/1439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C983D988-937E-45D2-B66D-8F7C3AC0B26D}" type="slidenum">
              <a:rPr lang="ar-SA" smtClean="0"/>
              <a:t>‹#›</a:t>
            </a:fld>
            <a:endParaRPr lang="ar-SA"/>
          </a:p>
        </p:txBody>
      </p:sp>
    </p:spTree>
    <p:extLst>
      <p:ext uri="{BB962C8B-B14F-4D97-AF65-F5344CB8AC3E}">
        <p14:creationId xmlns:p14="http://schemas.microsoft.com/office/powerpoint/2010/main" val="22318152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586CCE09-5C4D-444E-9527-2222C8FF78A2}" type="datetimeFigureOut">
              <a:rPr lang="ar-SA" smtClean="0"/>
              <a:t>16/04/1439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C983D988-937E-45D2-B66D-8F7C3AC0B26D}" type="slidenum">
              <a:rPr lang="ar-SA" smtClean="0"/>
              <a:t>‹#›</a:t>
            </a:fld>
            <a:endParaRPr lang="ar-SA"/>
          </a:p>
        </p:txBody>
      </p:sp>
    </p:spTree>
    <p:extLst>
      <p:ext uri="{BB962C8B-B14F-4D97-AF65-F5344CB8AC3E}">
        <p14:creationId xmlns:p14="http://schemas.microsoft.com/office/powerpoint/2010/main" val="41794755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724900" y="365125"/>
            <a:ext cx="2628900" cy="5811838"/>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838200" y="365125"/>
            <a:ext cx="7734300" cy="5811838"/>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586CCE09-5C4D-444E-9527-2222C8FF78A2}" type="datetimeFigureOut">
              <a:rPr lang="ar-SA" smtClean="0"/>
              <a:t>16/04/1439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C983D988-937E-45D2-B66D-8F7C3AC0B26D}" type="slidenum">
              <a:rPr lang="ar-SA" smtClean="0"/>
              <a:t>‹#›</a:t>
            </a:fld>
            <a:endParaRPr lang="ar-SA"/>
          </a:p>
        </p:txBody>
      </p:sp>
    </p:spTree>
    <p:extLst>
      <p:ext uri="{BB962C8B-B14F-4D97-AF65-F5344CB8AC3E}">
        <p14:creationId xmlns:p14="http://schemas.microsoft.com/office/powerpoint/2010/main" val="16392128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586CCE09-5C4D-444E-9527-2222C8FF78A2}" type="datetimeFigureOut">
              <a:rPr lang="ar-SA" smtClean="0"/>
              <a:t>16/04/1439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C983D988-937E-45D2-B66D-8F7C3AC0B26D}" type="slidenum">
              <a:rPr lang="ar-SA" smtClean="0"/>
              <a:t>‹#›</a:t>
            </a:fld>
            <a:endParaRPr lang="ar-SA"/>
          </a:p>
        </p:txBody>
      </p:sp>
    </p:spTree>
    <p:extLst>
      <p:ext uri="{BB962C8B-B14F-4D97-AF65-F5344CB8AC3E}">
        <p14:creationId xmlns:p14="http://schemas.microsoft.com/office/powerpoint/2010/main" val="34179242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831850" y="1709738"/>
            <a:ext cx="10515600" cy="2852737"/>
          </a:xfrm>
        </p:spPr>
        <p:txBody>
          <a:bodyPr anchor="b"/>
          <a:lstStyle>
            <a:lvl1pPr>
              <a:defRPr sz="6000"/>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586CCE09-5C4D-444E-9527-2222C8FF78A2}" type="datetimeFigureOut">
              <a:rPr lang="ar-SA" smtClean="0"/>
              <a:t>16/04/1439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C983D988-937E-45D2-B66D-8F7C3AC0B26D}" type="slidenum">
              <a:rPr lang="ar-SA" smtClean="0"/>
              <a:t>‹#›</a:t>
            </a:fld>
            <a:endParaRPr lang="ar-SA"/>
          </a:p>
        </p:txBody>
      </p:sp>
    </p:spTree>
    <p:extLst>
      <p:ext uri="{BB962C8B-B14F-4D97-AF65-F5344CB8AC3E}">
        <p14:creationId xmlns:p14="http://schemas.microsoft.com/office/powerpoint/2010/main" val="5473602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838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6172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586CCE09-5C4D-444E-9527-2222C8FF78A2}" type="datetimeFigureOut">
              <a:rPr lang="ar-SA" smtClean="0"/>
              <a:t>16/04/1439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C983D988-937E-45D2-B66D-8F7C3AC0B26D}" type="slidenum">
              <a:rPr lang="ar-SA" smtClean="0"/>
              <a:t>‹#›</a:t>
            </a:fld>
            <a:endParaRPr lang="ar-SA"/>
          </a:p>
        </p:txBody>
      </p:sp>
    </p:spTree>
    <p:extLst>
      <p:ext uri="{BB962C8B-B14F-4D97-AF65-F5344CB8AC3E}">
        <p14:creationId xmlns:p14="http://schemas.microsoft.com/office/powerpoint/2010/main" val="4096973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365125"/>
            <a:ext cx="10515600" cy="1325563"/>
          </a:xfrm>
        </p:spPr>
        <p:txBody>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839788" y="2505075"/>
            <a:ext cx="5157787"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6172200" y="2505075"/>
            <a:ext cx="5183188"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586CCE09-5C4D-444E-9527-2222C8FF78A2}" type="datetimeFigureOut">
              <a:rPr lang="ar-SA" smtClean="0"/>
              <a:t>16/04/1439</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C983D988-937E-45D2-B66D-8F7C3AC0B26D}" type="slidenum">
              <a:rPr lang="ar-SA" smtClean="0"/>
              <a:t>‹#›</a:t>
            </a:fld>
            <a:endParaRPr lang="ar-SA"/>
          </a:p>
        </p:txBody>
      </p:sp>
    </p:spTree>
    <p:extLst>
      <p:ext uri="{BB962C8B-B14F-4D97-AF65-F5344CB8AC3E}">
        <p14:creationId xmlns:p14="http://schemas.microsoft.com/office/powerpoint/2010/main" val="8505459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586CCE09-5C4D-444E-9527-2222C8FF78A2}" type="datetimeFigureOut">
              <a:rPr lang="ar-SA" smtClean="0"/>
              <a:t>16/04/1439</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C983D988-937E-45D2-B66D-8F7C3AC0B26D}" type="slidenum">
              <a:rPr lang="ar-SA" smtClean="0"/>
              <a:t>‹#›</a:t>
            </a:fld>
            <a:endParaRPr lang="ar-SA"/>
          </a:p>
        </p:txBody>
      </p:sp>
    </p:spTree>
    <p:extLst>
      <p:ext uri="{BB962C8B-B14F-4D97-AF65-F5344CB8AC3E}">
        <p14:creationId xmlns:p14="http://schemas.microsoft.com/office/powerpoint/2010/main" val="37400227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586CCE09-5C4D-444E-9527-2222C8FF78A2}" type="datetimeFigureOut">
              <a:rPr lang="ar-SA" smtClean="0"/>
              <a:t>16/04/1439</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C983D988-937E-45D2-B66D-8F7C3AC0B26D}" type="slidenum">
              <a:rPr lang="ar-SA" smtClean="0"/>
              <a:t>‹#›</a:t>
            </a:fld>
            <a:endParaRPr lang="ar-SA"/>
          </a:p>
        </p:txBody>
      </p:sp>
    </p:spTree>
    <p:extLst>
      <p:ext uri="{BB962C8B-B14F-4D97-AF65-F5344CB8AC3E}">
        <p14:creationId xmlns:p14="http://schemas.microsoft.com/office/powerpoint/2010/main" val="16121104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586CCE09-5C4D-444E-9527-2222C8FF78A2}" type="datetimeFigureOut">
              <a:rPr lang="ar-SA" smtClean="0"/>
              <a:t>16/04/1439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C983D988-937E-45D2-B66D-8F7C3AC0B26D}" type="slidenum">
              <a:rPr lang="ar-SA" smtClean="0"/>
              <a:t>‹#›</a:t>
            </a:fld>
            <a:endParaRPr lang="ar-SA"/>
          </a:p>
        </p:txBody>
      </p:sp>
    </p:spTree>
    <p:extLst>
      <p:ext uri="{BB962C8B-B14F-4D97-AF65-F5344CB8AC3E}">
        <p14:creationId xmlns:p14="http://schemas.microsoft.com/office/powerpoint/2010/main" val="2986929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586CCE09-5C4D-444E-9527-2222C8FF78A2}" type="datetimeFigureOut">
              <a:rPr lang="ar-SA" smtClean="0"/>
              <a:t>16/04/1439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C983D988-937E-45D2-B66D-8F7C3AC0B26D}" type="slidenum">
              <a:rPr lang="ar-SA" smtClean="0"/>
              <a:t>‹#›</a:t>
            </a:fld>
            <a:endParaRPr lang="ar-SA"/>
          </a:p>
        </p:txBody>
      </p:sp>
    </p:spTree>
    <p:extLst>
      <p:ext uri="{BB962C8B-B14F-4D97-AF65-F5344CB8AC3E}">
        <p14:creationId xmlns:p14="http://schemas.microsoft.com/office/powerpoint/2010/main" val="18240109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586CCE09-5C4D-444E-9527-2222C8FF78A2}" type="datetimeFigureOut">
              <a:rPr lang="ar-SA" smtClean="0"/>
              <a:t>16/04/1439</a:t>
            </a:fld>
            <a:endParaRPr lang="ar-SA"/>
          </a:p>
        </p:txBody>
      </p:sp>
      <p:sp>
        <p:nvSpPr>
          <p:cNvPr id="5" name="عنصر نائب للتذييل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C983D988-937E-45D2-B66D-8F7C3AC0B26D}" type="slidenum">
              <a:rPr lang="ar-SA" smtClean="0"/>
              <a:t>‹#›</a:t>
            </a:fld>
            <a:endParaRPr lang="ar-SA"/>
          </a:p>
        </p:txBody>
      </p:sp>
    </p:spTree>
    <p:extLst>
      <p:ext uri="{BB962C8B-B14F-4D97-AF65-F5344CB8AC3E}">
        <p14:creationId xmlns:p14="http://schemas.microsoft.com/office/powerpoint/2010/main" val="917672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fontScale="90000"/>
          </a:bodyPr>
          <a:lstStyle/>
          <a:p>
            <a:r>
              <a:rPr lang="en-US" dirty="0" smtClean="0"/>
              <a:t>Operating system</a:t>
            </a:r>
            <a:br>
              <a:rPr lang="en-US" dirty="0" smtClean="0"/>
            </a:br>
            <a:r>
              <a:rPr lang="en-US" dirty="0" smtClean="0"/>
              <a:t>Lecture </a:t>
            </a:r>
            <a:r>
              <a:rPr lang="en-US" dirty="0" smtClean="0"/>
              <a:t>seven</a:t>
            </a:r>
            <a:r>
              <a:rPr lang="en-US" dirty="0" smtClean="0"/>
              <a:t/>
            </a:r>
            <a:br>
              <a:rPr lang="en-US" dirty="0" smtClean="0"/>
            </a:br>
            <a:r>
              <a:rPr lang="en-US" dirty="0" smtClean="0"/>
              <a:t>part1</a:t>
            </a:r>
            <a:endParaRPr lang="ar-SA" dirty="0"/>
          </a:p>
        </p:txBody>
      </p:sp>
      <p:sp>
        <p:nvSpPr>
          <p:cNvPr id="3" name="عنوان فرعي 2"/>
          <p:cNvSpPr>
            <a:spLocks noGrp="1"/>
          </p:cNvSpPr>
          <p:nvPr>
            <p:ph type="subTitle" idx="1"/>
          </p:nvPr>
        </p:nvSpPr>
        <p:spPr/>
        <p:txBody>
          <a:bodyPr/>
          <a:lstStyle/>
          <a:p>
            <a:r>
              <a:rPr lang="en-US" dirty="0" smtClean="0"/>
              <a:t>Dr jamal altuwaijari</a:t>
            </a:r>
            <a:endParaRPr lang="ar-SA" dirty="0"/>
          </a:p>
        </p:txBody>
      </p:sp>
    </p:spTree>
    <p:extLst>
      <p:ext uri="{BB962C8B-B14F-4D97-AF65-F5344CB8AC3E}">
        <p14:creationId xmlns:p14="http://schemas.microsoft.com/office/powerpoint/2010/main" val="21547961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163773"/>
            <a:ext cx="10515600" cy="887105"/>
          </a:xfrm>
        </p:spPr>
        <p:txBody>
          <a:bodyPr>
            <a:normAutofit/>
          </a:bodyPr>
          <a:lstStyle/>
          <a:p>
            <a:pPr algn="ctr" rtl="0"/>
            <a:r>
              <a:rPr lang="en-US" b="1" i="1" u="sng" dirty="0"/>
              <a:t>7.3  Resources-Allocation Graph (RAG)</a:t>
            </a:r>
            <a:endParaRPr lang="en-US" dirty="0"/>
          </a:p>
        </p:txBody>
      </p:sp>
      <p:sp>
        <p:nvSpPr>
          <p:cNvPr id="3" name="عنصر نائب للمحتوى 2"/>
          <p:cNvSpPr>
            <a:spLocks noGrp="1"/>
          </p:cNvSpPr>
          <p:nvPr>
            <p:ph idx="1"/>
          </p:nvPr>
        </p:nvSpPr>
        <p:spPr>
          <a:xfrm>
            <a:off x="838200" y="914400"/>
            <a:ext cx="10515600" cy="5943600"/>
          </a:xfrm>
        </p:spPr>
        <p:txBody>
          <a:bodyPr>
            <a:normAutofit/>
          </a:bodyPr>
          <a:lstStyle/>
          <a:p>
            <a:pPr marL="0" indent="0" algn="l" rtl="0">
              <a:buNone/>
            </a:pPr>
            <a:endParaRPr lang="en-US" dirty="0" smtClean="0"/>
          </a:p>
          <a:p>
            <a:pPr marL="0" indent="0" algn="l" rtl="0">
              <a:buNone/>
            </a:pPr>
            <a:endParaRPr lang="en-US" dirty="0"/>
          </a:p>
          <a:p>
            <a:pPr marL="0" indent="0" algn="l" rtl="0">
              <a:buNone/>
            </a:pPr>
            <a:endParaRPr lang="en-US" dirty="0" smtClean="0"/>
          </a:p>
          <a:p>
            <a:pPr marL="0" indent="0" algn="l" rtl="0">
              <a:buNone/>
            </a:pPr>
            <a:endParaRPr lang="en-US" dirty="0" smtClean="0"/>
          </a:p>
          <a:p>
            <a:pPr marL="0" indent="0" algn="l" rtl="0">
              <a:buNone/>
            </a:pPr>
            <a:r>
              <a:rPr lang="en-US" sz="2400" dirty="0"/>
              <a:t>In the figure 7.4 below we have a cycle. but there is no deadlock. P</a:t>
            </a:r>
            <a:r>
              <a:rPr lang="en-US" sz="2400" baseline="-25000" dirty="0"/>
              <a:t>1</a:t>
            </a:r>
            <a:r>
              <a:rPr lang="en-US" sz="2400" dirty="0"/>
              <a:t>—&gt;  r</a:t>
            </a:r>
            <a:r>
              <a:rPr lang="en-US" sz="2400" baseline="-25000" dirty="0"/>
              <a:t>1</a:t>
            </a:r>
            <a:r>
              <a:rPr lang="en-US" sz="2400" dirty="0"/>
              <a:t>—&gt;  p</a:t>
            </a:r>
            <a:r>
              <a:rPr lang="en-US" sz="2400" baseline="-25000" dirty="0"/>
              <a:t>3</a:t>
            </a:r>
            <a:r>
              <a:rPr lang="en-US" sz="2400" dirty="0"/>
              <a:t> —&gt; r</a:t>
            </a:r>
            <a:r>
              <a:rPr lang="en-US" sz="2400" baseline="-25000" dirty="0"/>
              <a:t>2</a:t>
            </a:r>
            <a:r>
              <a:rPr lang="en-US" sz="2400" dirty="0"/>
              <a:t> —&gt;p</a:t>
            </a:r>
            <a:r>
              <a:rPr lang="en-US" sz="2400" baseline="-25000" dirty="0"/>
              <a:t>1.</a:t>
            </a:r>
            <a:endParaRPr lang="en-US" sz="2400" dirty="0"/>
          </a:p>
          <a:p>
            <a:pPr marL="0" indent="0" algn="l" rtl="0">
              <a:buNone/>
            </a:pPr>
            <a:r>
              <a:rPr lang="en-US" sz="2400" dirty="0"/>
              <a:t>      Where p</a:t>
            </a:r>
            <a:r>
              <a:rPr lang="en-US" sz="2400" baseline="-25000" dirty="0"/>
              <a:t>4</a:t>
            </a:r>
            <a:r>
              <a:rPr lang="en-US" sz="2400" dirty="0"/>
              <a:t> way release its instance of R</a:t>
            </a:r>
            <a:r>
              <a:rPr lang="en-US" sz="2400" baseline="-25000" dirty="0"/>
              <a:t>2</a:t>
            </a:r>
            <a:r>
              <a:rPr lang="en-US" sz="2400" dirty="0"/>
              <a:t> that source can then be allocated to p</a:t>
            </a:r>
            <a:r>
              <a:rPr lang="en-US" sz="2400" baseline="-25000" dirty="0"/>
              <a:t>3</a:t>
            </a:r>
            <a:r>
              <a:rPr lang="en-US" sz="2400" dirty="0"/>
              <a:t> breaking the cycle.</a:t>
            </a:r>
          </a:p>
          <a:p>
            <a:pPr marL="0" indent="0" algn="l" rtl="0">
              <a:buNone/>
            </a:pPr>
            <a:endParaRPr lang="en-US" dirty="0" smtClean="0"/>
          </a:p>
          <a:p>
            <a:pPr marL="0" indent="0" algn="l" rtl="0">
              <a:buNone/>
            </a:pPr>
            <a:endParaRPr lang="ar-SA" dirty="0"/>
          </a:p>
        </p:txBody>
      </p:sp>
      <p:sp>
        <p:nvSpPr>
          <p:cNvPr id="9" name="Rectangle 6"/>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
        <p:nvSpPr>
          <p:cNvPr id="10" name="Rectangle 10"/>
          <p:cNvSpPr>
            <a:spLocks noChangeArrowheads="1"/>
          </p:cNvSpPr>
          <p:nvPr/>
        </p:nvSpPr>
        <p:spPr bwMode="auto">
          <a:xfrm>
            <a:off x="-539750" y="4572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pic>
        <p:nvPicPr>
          <p:cNvPr id="6" name="صورة 5"/>
          <p:cNvPicPr/>
          <p:nvPr/>
        </p:nvPicPr>
        <p:blipFill>
          <a:blip r:embed="rId2">
            <a:extLst>
              <a:ext uri="{28A0092B-C50C-407E-A947-70E740481C1C}">
                <a14:useLocalDpi xmlns:a14="http://schemas.microsoft.com/office/drawing/2010/main" val="0"/>
              </a:ext>
            </a:extLst>
          </a:blip>
          <a:stretch>
            <a:fillRect/>
          </a:stretch>
        </p:blipFill>
        <p:spPr>
          <a:xfrm>
            <a:off x="3571165" y="1050878"/>
            <a:ext cx="5049670" cy="1992574"/>
          </a:xfrm>
          <a:prstGeom prst="rect">
            <a:avLst/>
          </a:prstGeom>
        </p:spPr>
      </p:pic>
      <p:pic>
        <p:nvPicPr>
          <p:cNvPr id="7" name="صورة 6"/>
          <p:cNvPicPr/>
          <p:nvPr/>
        </p:nvPicPr>
        <p:blipFill rotWithShape="1">
          <a:blip r:embed="rId3"/>
          <a:srcRect l="2810" t="7394"/>
          <a:stretch/>
        </p:blipFill>
        <p:spPr bwMode="auto">
          <a:xfrm>
            <a:off x="3693994" y="4467917"/>
            <a:ext cx="4804012" cy="2226310"/>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2180685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163773"/>
            <a:ext cx="10515600" cy="887105"/>
          </a:xfrm>
        </p:spPr>
        <p:txBody>
          <a:bodyPr>
            <a:normAutofit/>
          </a:bodyPr>
          <a:lstStyle/>
          <a:p>
            <a:pPr algn="ctr" rtl="0"/>
            <a:r>
              <a:rPr lang="en-US" b="1" i="1" u="sng" dirty="0"/>
              <a:t>7.4 Methods for Handling </a:t>
            </a:r>
            <a:r>
              <a:rPr lang="en-US" b="1" i="1" u="sng" dirty="0" smtClean="0"/>
              <a:t>Deadlocks</a:t>
            </a:r>
            <a:endParaRPr lang="en-US" dirty="0"/>
          </a:p>
        </p:txBody>
      </p:sp>
      <p:sp>
        <p:nvSpPr>
          <p:cNvPr id="3" name="عنصر نائب للمحتوى 2"/>
          <p:cNvSpPr>
            <a:spLocks noGrp="1"/>
          </p:cNvSpPr>
          <p:nvPr>
            <p:ph idx="1"/>
          </p:nvPr>
        </p:nvSpPr>
        <p:spPr>
          <a:xfrm>
            <a:off x="987425" y="1050878"/>
            <a:ext cx="10515600" cy="5807122"/>
          </a:xfrm>
        </p:spPr>
        <p:txBody>
          <a:bodyPr>
            <a:normAutofit/>
          </a:bodyPr>
          <a:lstStyle/>
          <a:p>
            <a:pPr marL="0" indent="0" algn="l" rtl="0">
              <a:buNone/>
            </a:pPr>
            <a:r>
              <a:rPr lang="en-US" dirty="0"/>
              <a:t>There are three methods for dealing with the deadlock problem: </a:t>
            </a:r>
          </a:p>
          <a:p>
            <a:pPr marL="514350" lvl="0" indent="-514350" algn="l" rtl="0">
              <a:buFont typeface="+mj-lt"/>
              <a:buAutoNum type="alphaUcPeriod"/>
            </a:pPr>
            <a:r>
              <a:rPr lang="en-US" b="1" dirty="0" smtClean="0"/>
              <a:t>We </a:t>
            </a:r>
            <a:r>
              <a:rPr lang="en-US" b="1" dirty="0"/>
              <a:t>can use a protocol to ensure the s) stem will never enter a deadlock state.</a:t>
            </a:r>
          </a:p>
          <a:p>
            <a:pPr marL="514350" lvl="0" indent="-514350" algn="l" rtl="0">
              <a:buFont typeface="+mj-lt"/>
              <a:buAutoNum type="alphaUcPeriod"/>
            </a:pPr>
            <a:r>
              <a:rPr lang="en-US" b="1" dirty="0"/>
              <a:t>Allow the system to enter a deadlock state and then recover. </a:t>
            </a:r>
          </a:p>
          <a:p>
            <a:pPr marL="514350" lvl="0" indent="-514350" algn="l" rtl="0">
              <a:buFont typeface="+mj-lt"/>
              <a:buAutoNum type="alphaUcPeriod"/>
            </a:pPr>
            <a:r>
              <a:rPr lang="en-US" b="1" dirty="0"/>
              <a:t>We can ignore the problem all  </a:t>
            </a:r>
            <a:r>
              <a:rPr lang="en-US" b="1" dirty="0" err="1"/>
              <a:t>togather</a:t>
            </a:r>
            <a:r>
              <a:rPr lang="en-US" b="1" dirty="0"/>
              <a:t> and pretend that deadlocks never occur in the system. </a:t>
            </a:r>
          </a:p>
          <a:p>
            <a:pPr marL="0" indent="0" algn="l" rtl="0">
              <a:buNone/>
            </a:pPr>
            <a:r>
              <a:rPr lang="en-US" dirty="0"/>
              <a:t>   To  ensure that a deadlocks never occur the system can use either a deadlock—prevention or a deadlock—avoidance scheme.</a:t>
            </a:r>
          </a:p>
          <a:p>
            <a:pPr marL="0" indent="0" algn="l" rtl="0">
              <a:buNone/>
            </a:pPr>
            <a:endParaRPr lang="ar-SA" dirty="0"/>
          </a:p>
        </p:txBody>
      </p:sp>
      <p:sp>
        <p:nvSpPr>
          <p:cNvPr id="9" name="Rectangle 6"/>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
        <p:nvSpPr>
          <p:cNvPr id="10" name="Rectangle 10"/>
          <p:cNvSpPr>
            <a:spLocks noChangeArrowheads="1"/>
          </p:cNvSpPr>
          <p:nvPr/>
        </p:nvSpPr>
        <p:spPr bwMode="auto">
          <a:xfrm>
            <a:off x="-539750" y="4572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Tree>
    <p:extLst>
      <p:ext uri="{BB962C8B-B14F-4D97-AF65-F5344CB8AC3E}">
        <p14:creationId xmlns:p14="http://schemas.microsoft.com/office/powerpoint/2010/main" val="131537302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163773"/>
            <a:ext cx="10515600" cy="887105"/>
          </a:xfrm>
        </p:spPr>
        <p:txBody>
          <a:bodyPr>
            <a:normAutofit/>
          </a:bodyPr>
          <a:lstStyle/>
          <a:p>
            <a:pPr algn="ctr" rtl="0"/>
            <a:r>
              <a:rPr lang="en-US" b="1" i="1" u="sng" dirty="0"/>
              <a:t>7.4.1 Deadlock prevention </a:t>
            </a:r>
            <a:endParaRPr lang="en-US" dirty="0"/>
          </a:p>
        </p:txBody>
      </p:sp>
      <p:sp>
        <p:nvSpPr>
          <p:cNvPr id="3" name="عنصر نائب للمحتوى 2"/>
          <p:cNvSpPr>
            <a:spLocks noGrp="1"/>
          </p:cNvSpPr>
          <p:nvPr>
            <p:ph idx="1"/>
          </p:nvPr>
        </p:nvSpPr>
        <p:spPr>
          <a:xfrm>
            <a:off x="838200" y="1050878"/>
            <a:ext cx="10515600" cy="5807122"/>
          </a:xfrm>
        </p:spPr>
        <p:txBody>
          <a:bodyPr>
            <a:normAutofit fontScale="85000" lnSpcReduction="20000"/>
          </a:bodyPr>
          <a:lstStyle/>
          <a:p>
            <a:pPr marL="0" indent="0" algn="l" rtl="0">
              <a:buNone/>
            </a:pPr>
            <a:r>
              <a:rPr lang="en-US" dirty="0"/>
              <a:t>It is a set of methods for ensuring that at least one of the necessary conditions can not hold. These method's prevent deadlocks by constraining how requests for resources can be made. </a:t>
            </a:r>
          </a:p>
          <a:p>
            <a:pPr marL="0" lvl="0" indent="0" algn="l" rtl="0">
              <a:buNone/>
            </a:pPr>
            <a:r>
              <a:rPr lang="en-US" dirty="0"/>
              <a:t>The mutual—exclusion condition must hold for non—sharable resource, sharable resources on the other hand do not require mutually exclusive access.</a:t>
            </a:r>
          </a:p>
          <a:p>
            <a:pPr marL="0" lvl="0" indent="0" algn="l" rtl="0">
              <a:buNone/>
            </a:pPr>
            <a:r>
              <a:rPr lang="en-US" dirty="0"/>
              <a:t>To ensure that the hold—and—wait condition never occurs in the system must guarantee that whenever a process request a resource it does not hold any other resources. This can be implemented by: </a:t>
            </a:r>
          </a:p>
          <a:p>
            <a:pPr marL="0" indent="0" algn="l" rtl="0">
              <a:buNone/>
            </a:pPr>
            <a:r>
              <a:rPr lang="en-US" dirty="0"/>
              <a:t>1- Allocate all resources to process before its execution.</a:t>
            </a:r>
          </a:p>
          <a:p>
            <a:pPr marL="0" indent="0" algn="l" rtl="0">
              <a:buNone/>
            </a:pPr>
            <a:r>
              <a:rPr lang="en-US" dirty="0"/>
              <a:t>2- A process request a resource only allowed when it has none. The problems with this the low utilization of resource usage and starvation.</a:t>
            </a:r>
          </a:p>
          <a:p>
            <a:pPr marL="0" lvl="0" indent="0" algn="l" rtl="0">
              <a:buNone/>
            </a:pPr>
            <a:r>
              <a:rPr lang="en-US" dirty="0" smtClean="0"/>
              <a:t>*  No—preemption</a:t>
            </a:r>
            <a:endParaRPr lang="en-US" dirty="0"/>
          </a:p>
          <a:p>
            <a:pPr marL="0" indent="0" algn="l" rtl="0">
              <a:buNone/>
            </a:pPr>
            <a:r>
              <a:rPr lang="en-US" dirty="0"/>
              <a:t> If a process that is holding some resources request another resources that can not allocated to it then all resources currently being held are preempted. </a:t>
            </a:r>
          </a:p>
          <a:p>
            <a:pPr marL="0" lvl="0" indent="0" algn="l" rtl="0">
              <a:buNone/>
            </a:pPr>
            <a:r>
              <a:rPr lang="en-US" dirty="0" smtClean="0"/>
              <a:t>*  Circular </a:t>
            </a:r>
            <a:r>
              <a:rPr lang="en-US" dirty="0"/>
              <a:t>wait</a:t>
            </a:r>
          </a:p>
          <a:p>
            <a:pPr marL="0" indent="0" algn="l" rtl="0">
              <a:buNone/>
            </a:pPr>
            <a:r>
              <a:rPr lang="en-US" dirty="0"/>
              <a:t> Let R ={R</a:t>
            </a:r>
            <a:r>
              <a:rPr lang="en-US" baseline="-25000" dirty="0"/>
              <a:t>1</a:t>
            </a:r>
            <a:r>
              <a:rPr lang="en-US" dirty="0"/>
              <a:t> , R</a:t>
            </a:r>
            <a:r>
              <a:rPr lang="en-US" baseline="-25000" dirty="0"/>
              <a:t>2 </a:t>
            </a:r>
            <a:r>
              <a:rPr lang="en-US" dirty="0"/>
              <a:t>, ...., R</a:t>
            </a:r>
            <a:r>
              <a:rPr lang="en-US" baseline="-25000" dirty="0"/>
              <a:t>m</a:t>
            </a:r>
            <a:r>
              <a:rPr lang="en-US" dirty="0"/>
              <a:t>}  be  the set of resource types we can assign to each type a number which allow us to compare two resource. If we define a one—to—one function F: R —&gt; N where N is the set of numbers.</a:t>
            </a:r>
          </a:p>
          <a:p>
            <a:pPr marL="0" indent="0" algn="l" rtl="0">
              <a:buNone/>
            </a:pPr>
            <a:endParaRPr lang="ar-SA" dirty="0"/>
          </a:p>
        </p:txBody>
      </p:sp>
      <p:sp>
        <p:nvSpPr>
          <p:cNvPr id="9" name="Rectangle 6"/>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
        <p:nvSpPr>
          <p:cNvPr id="10" name="Rectangle 10"/>
          <p:cNvSpPr>
            <a:spLocks noChangeArrowheads="1"/>
          </p:cNvSpPr>
          <p:nvPr/>
        </p:nvSpPr>
        <p:spPr bwMode="auto">
          <a:xfrm>
            <a:off x="-539750" y="4572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Tree>
    <p:extLst>
      <p:ext uri="{BB962C8B-B14F-4D97-AF65-F5344CB8AC3E}">
        <p14:creationId xmlns:p14="http://schemas.microsoft.com/office/powerpoint/2010/main" val="17983273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163773"/>
            <a:ext cx="10515600" cy="887105"/>
          </a:xfrm>
        </p:spPr>
        <p:txBody>
          <a:bodyPr>
            <a:normAutofit/>
          </a:bodyPr>
          <a:lstStyle/>
          <a:p>
            <a:pPr algn="ctr" rtl="0"/>
            <a:r>
              <a:rPr lang="en-US" b="1" i="1" u="sng" dirty="0"/>
              <a:t>7.4.1 Deadlock prevention </a:t>
            </a:r>
            <a:endParaRPr lang="en-US" dirty="0"/>
          </a:p>
        </p:txBody>
      </p:sp>
      <p:sp>
        <p:nvSpPr>
          <p:cNvPr id="3" name="عنصر نائب للمحتوى 2"/>
          <p:cNvSpPr>
            <a:spLocks noGrp="1"/>
          </p:cNvSpPr>
          <p:nvPr>
            <p:ph idx="1"/>
          </p:nvPr>
        </p:nvSpPr>
        <p:spPr>
          <a:xfrm>
            <a:off x="838200" y="1050878"/>
            <a:ext cx="10515600" cy="5807122"/>
          </a:xfrm>
        </p:spPr>
        <p:txBody>
          <a:bodyPr>
            <a:normAutofit/>
          </a:bodyPr>
          <a:lstStyle/>
          <a:p>
            <a:pPr marL="0" indent="0" algn="l" rtl="0">
              <a:buNone/>
            </a:pPr>
            <a:r>
              <a:rPr lang="en-US" dirty="0"/>
              <a:t> </a:t>
            </a:r>
            <a:r>
              <a:rPr lang="en-US" b="1" i="1" u="sng" dirty="0"/>
              <a:t>Example:</a:t>
            </a:r>
            <a:endParaRPr lang="en-US" dirty="0"/>
          </a:p>
          <a:p>
            <a:pPr marL="0" indent="0" algn="l" rtl="0">
              <a:buNone/>
            </a:pPr>
            <a:r>
              <a:rPr lang="en-US" dirty="0"/>
              <a:t>  F (T/ Drive) = 1 </a:t>
            </a:r>
          </a:p>
          <a:p>
            <a:pPr marL="0" indent="0" algn="l" rtl="0">
              <a:buNone/>
            </a:pPr>
            <a:r>
              <a:rPr lang="en-US" dirty="0"/>
              <a:t>  F (Disk/ Drive) = 5</a:t>
            </a:r>
          </a:p>
          <a:p>
            <a:pPr marL="0" indent="0" algn="l" rtl="0">
              <a:buNone/>
            </a:pPr>
            <a:r>
              <a:rPr lang="en-US" dirty="0"/>
              <a:t>  F.(Printer) = 12</a:t>
            </a:r>
          </a:p>
          <a:p>
            <a:pPr marL="0" indent="0" algn="l" rtl="0">
              <a:buNone/>
            </a:pPr>
            <a:r>
              <a:rPr lang="en-US" dirty="0"/>
              <a:t>Each process can request resources only in an increasing order of enumeration. That is process can initially request any number of instances of R</a:t>
            </a:r>
            <a:r>
              <a:rPr lang="en-US" baseline="-25000" dirty="0"/>
              <a:t>1</a:t>
            </a:r>
            <a:r>
              <a:rPr lang="en-US" dirty="0"/>
              <a:t> after that the process can request instances of resource type </a:t>
            </a:r>
            <a:r>
              <a:rPr lang="en-US" dirty="0" err="1"/>
              <a:t>R</a:t>
            </a:r>
            <a:r>
              <a:rPr lang="en-US" baseline="-25000" dirty="0" err="1"/>
              <a:t>j</a:t>
            </a:r>
            <a:r>
              <a:rPr lang="en-US" dirty="0"/>
              <a:t> if and only if F(</a:t>
            </a:r>
            <a:r>
              <a:rPr lang="en-US" dirty="0" err="1"/>
              <a:t>R</a:t>
            </a:r>
            <a:r>
              <a:rPr lang="en-US" baseline="-25000" dirty="0" err="1"/>
              <a:t>j</a:t>
            </a:r>
            <a:r>
              <a:rPr lang="en-US" dirty="0"/>
              <a:t>) &gt; F (R</a:t>
            </a:r>
            <a:r>
              <a:rPr lang="en-US" baseline="-25000" dirty="0"/>
              <a:t>J</a:t>
            </a:r>
            <a:r>
              <a:rPr lang="en-US" dirty="0"/>
              <a:t>).</a:t>
            </a:r>
          </a:p>
          <a:p>
            <a:pPr marL="0" indent="0" algn="l" rtl="0">
              <a:buNone/>
            </a:pPr>
            <a:endParaRPr lang="ar-SA" dirty="0"/>
          </a:p>
        </p:txBody>
      </p:sp>
      <p:sp>
        <p:nvSpPr>
          <p:cNvPr id="9" name="Rectangle 6"/>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
        <p:nvSpPr>
          <p:cNvPr id="10" name="Rectangle 10"/>
          <p:cNvSpPr>
            <a:spLocks noChangeArrowheads="1"/>
          </p:cNvSpPr>
          <p:nvPr/>
        </p:nvSpPr>
        <p:spPr bwMode="auto">
          <a:xfrm>
            <a:off x="-539750" y="4572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Tree>
    <p:extLst>
      <p:ext uri="{BB962C8B-B14F-4D97-AF65-F5344CB8AC3E}">
        <p14:creationId xmlns:p14="http://schemas.microsoft.com/office/powerpoint/2010/main" val="111092025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163773"/>
            <a:ext cx="10515600" cy="887105"/>
          </a:xfrm>
        </p:spPr>
        <p:txBody>
          <a:bodyPr>
            <a:normAutofit/>
          </a:bodyPr>
          <a:lstStyle/>
          <a:p>
            <a:pPr algn="ctr" rtl="0"/>
            <a:r>
              <a:rPr lang="en-US" b="1" i="1" u="sng" dirty="0"/>
              <a:t>7.4.2 Deadlock </a:t>
            </a:r>
            <a:r>
              <a:rPr lang="en-US" b="1" i="1" u="sng" dirty="0" smtClean="0"/>
              <a:t>Avoidance</a:t>
            </a:r>
            <a:endParaRPr lang="en-US" dirty="0"/>
          </a:p>
        </p:txBody>
      </p:sp>
      <p:sp>
        <p:nvSpPr>
          <p:cNvPr id="3" name="عنصر نائب للمحتوى 2"/>
          <p:cNvSpPr>
            <a:spLocks noGrp="1"/>
          </p:cNvSpPr>
          <p:nvPr>
            <p:ph idx="1"/>
          </p:nvPr>
        </p:nvSpPr>
        <p:spPr>
          <a:xfrm>
            <a:off x="838200" y="1050878"/>
            <a:ext cx="10515600" cy="5807122"/>
          </a:xfrm>
        </p:spPr>
        <p:txBody>
          <a:bodyPr>
            <a:normAutofit lnSpcReduction="10000"/>
          </a:bodyPr>
          <a:lstStyle/>
          <a:p>
            <a:pPr marL="0" indent="0" algn="l" rtl="0">
              <a:buNone/>
            </a:pPr>
            <a:r>
              <a:rPr lang="en-US" dirty="0"/>
              <a:t> For avoiding deadlock is to require additional information about how resources are to be requested.</a:t>
            </a:r>
          </a:p>
          <a:p>
            <a:pPr marL="0" indent="0" algn="l" rtl="0">
              <a:buNone/>
            </a:pPr>
            <a:r>
              <a:rPr lang="en-US" dirty="0"/>
              <a:t> For example in a C/S with one tape and one printer we might be told that process </a:t>
            </a:r>
            <a:r>
              <a:rPr lang="en-US" b="1" dirty="0"/>
              <a:t>p</a:t>
            </a:r>
            <a:r>
              <a:rPr lang="en-US" dirty="0"/>
              <a:t> will request first m/t and later L/P before releasing both resources. </a:t>
            </a:r>
          </a:p>
          <a:p>
            <a:pPr marL="0" indent="0" algn="l" rtl="0">
              <a:buNone/>
            </a:pPr>
            <a:r>
              <a:rPr lang="en-US" dirty="0"/>
              <a:t>Process Q on the other hand will request first the printer and then the M/T. With this knowledge of the complete sequence of request and releases for each process we can decide for each request whether or not the process should wait. </a:t>
            </a:r>
          </a:p>
          <a:p>
            <a:pPr marL="0" indent="0" algn="l" rtl="0">
              <a:buNone/>
            </a:pPr>
            <a:r>
              <a:rPr lang="en-US" dirty="0"/>
              <a:t>Each request requires that then consider the following: </a:t>
            </a:r>
          </a:p>
          <a:p>
            <a:pPr marL="0" indent="0" algn="l" rtl="0">
              <a:buNone/>
            </a:pPr>
            <a:r>
              <a:rPr lang="en-US" dirty="0"/>
              <a:t>1. The resources currently available. </a:t>
            </a:r>
          </a:p>
          <a:p>
            <a:pPr marL="0" indent="0" algn="l" rtl="0">
              <a:buNone/>
            </a:pPr>
            <a:r>
              <a:rPr lang="en-US" dirty="0"/>
              <a:t>2. The resources currently allocated to each process. </a:t>
            </a:r>
          </a:p>
          <a:p>
            <a:pPr marL="0" indent="0" algn="l" rtl="0">
              <a:buNone/>
            </a:pPr>
            <a:r>
              <a:rPr lang="en-US" dirty="0"/>
              <a:t>3. The future requests and releases of each process. </a:t>
            </a:r>
          </a:p>
          <a:p>
            <a:pPr marL="0" indent="0" algn="l" rtl="0">
              <a:buNone/>
            </a:pPr>
            <a:r>
              <a:rPr lang="en-US" dirty="0"/>
              <a:t> </a:t>
            </a:r>
          </a:p>
          <a:p>
            <a:pPr marL="0" indent="0" algn="l" rtl="0">
              <a:buNone/>
            </a:pPr>
            <a:endParaRPr lang="ar-SA" dirty="0"/>
          </a:p>
        </p:txBody>
      </p:sp>
      <p:sp>
        <p:nvSpPr>
          <p:cNvPr id="9" name="Rectangle 6"/>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
        <p:nvSpPr>
          <p:cNvPr id="10" name="Rectangle 10"/>
          <p:cNvSpPr>
            <a:spLocks noChangeArrowheads="1"/>
          </p:cNvSpPr>
          <p:nvPr/>
        </p:nvSpPr>
        <p:spPr bwMode="auto">
          <a:xfrm>
            <a:off x="-539750" y="4572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Tree>
    <p:extLst>
      <p:ext uri="{BB962C8B-B14F-4D97-AF65-F5344CB8AC3E}">
        <p14:creationId xmlns:p14="http://schemas.microsoft.com/office/powerpoint/2010/main" val="7341406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163773"/>
            <a:ext cx="10515600" cy="887105"/>
          </a:xfrm>
        </p:spPr>
        <p:txBody>
          <a:bodyPr>
            <a:normAutofit/>
          </a:bodyPr>
          <a:lstStyle/>
          <a:p>
            <a:pPr algn="ctr" rtl="0"/>
            <a:r>
              <a:rPr lang="en-US" b="1" i="1" u="sng" dirty="0"/>
              <a:t>7.4.2 Deadlock Avoidance</a:t>
            </a:r>
            <a:endParaRPr lang="en-US" dirty="0"/>
          </a:p>
        </p:txBody>
      </p:sp>
      <p:sp>
        <p:nvSpPr>
          <p:cNvPr id="3" name="عنصر نائب للمحتوى 2"/>
          <p:cNvSpPr>
            <a:spLocks noGrp="1"/>
          </p:cNvSpPr>
          <p:nvPr>
            <p:ph idx="1"/>
          </p:nvPr>
        </p:nvSpPr>
        <p:spPr>
          <a:xfrm>
            <a:off x="838200" y="1050878"/>
            <a:ext cx="10515600" cy="5807122"/>
          </a:xfrm>
        </p:spPr>
        <p:txBody>
          <a:bodyPr>
            <a:normAutofit/>
          </a:bodyPr>
          <a:lstStyle/>
          <a:p>
            <a:pPr marL="0" indent="0" algn="l" rtl="0">
              <a:buNone/>
            </a:pPr>
            <a:r>
              <a:rPr lang="en-US" dirty="0"/>
              <a:t>The above information used to decide whether the current request can be satisfied or must wait to avoid a possible future deadlock. </a:t>
            </a:r>
          </a:p>
          <a:p>
            <a:pPr marL="0" indent="0" algn="l" rtl="0">
              <a:buNone/>
            </a:pPr>
            <a:r>
              <a:rPr lang="en-US" dirty="0"/>
              <a:t>The various algorithms differ in the amount and type of information required. The simplest and most useful model requires that each process declare  the maximum number of each type that it may need.</a:t>
            </a:r>
          </a:p>
          <a:p>
            <a:pPr marL="0" indent="0" algn="l" rtl="0">
              <a:buNone/>
            </a:pPr>
            <a:r>
              <a:rPr lang="en-US" dirty="0"/>
              <a:t>A deadlock avoidance algorithm dynamically examines the resource—allocation state to ensure that these can never be a circular—wait condition.</a:t>
            </a:r>
          </a:p>
          <a:p>
            <a:pPr marL="0" indent="0" algn="l" rtl="0">
              <a:buNone/>
            </a:pPr>
            <a:r>
              <a:rPr lang="en-US" dirty="0"/>
              <a:t>The resource allocation state is defined by the number of </a:t>
            </a:r>
            <a:r>
              <a:rPr lang="en-US" u="sng" dirty="0"/>
              <a:t>available</a:t>
            </a:r>
            <a:r>
              <a:rPr lang="en-US" dirty="0"/>
              <a:t> and </a:t>
            </a:r>
            <a:r>
              <a:rPr lang="en-US" u="sng" dirty="0"/>
              <a:t>allocated</a:t>
            </a:r>
            <a:r>
              <a:rPr lang="en-US" dirty="0"/>
              <a:t> resources and the maximum </a:t>
            </a:r>
            <a:r>
              <a:rPr lang="en-US" u="sng" dirty="0"/>
              <a:t>demands</a:t>
            </a:r>
            <a:r>
              <a:rPr lang="en-US" dirty="0"/>
              <a:t> of the processes. </a:t>
            </a:r>
          </a:p>
          <a:p>
            <a:pPr marL="0" indent="0" algn="l" rtl="0">
              <a:buNone/>
            </a:pPr>
            <a:endParaRPr lang="ar-SA" dirty="0"/>
          </a:p>
        </p:txBody>
      </p:sp>
      <p:sp>
        <p:nvSpPr>
          <p:cNvPr id="9" name="Rectangle 6"/>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
        <p:nvSpPr>
          <p:cNvPr id="10" name="Rectangle 10"/>
          <p:cNvSpPr>
            <a:spLocks noChangeArrowheads="1"/>
          </p:cNvSpPr>
          <p:nvPr/>
        </p:nvSpPr>
        <p:spPr bwMode="auto">
          <a:xfrm>
            <a:off x="-539750" y="4572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Tree>
    <p:extLst>
      <p:ext uri="{BB962C8B-B14F-4D97-AF65-F5344CB8AC3E}">
        <p14:creationId xmlns:p14="http://schemas.microsoft.com/office/powerpoint/2010/main" val="248123973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163773"/>
            <a:ext cx="10515600" cy="887105"/>
          </a:xfrm>
        </p:spPr>
        <p:txBody>
          <a:bodyPr>
            <a:normAutofit/>
          </a:bodyPr>
          <a:lstStyle/>
          <a:p>
            <a:pPr algn="ctr" rtl="0"/>
            <a:endParaRPr lang="en-US" dirty="0"/>
          </a:p>
        </p:txBody>
      </p:sp>
      <p:sp>
        <p:nvSpPr>
          <p:cNvPr id="3" name="عنصر نائب للمحتوى 2"/>
          <p:cNvSpPr>
            <a:spLocks noGrp="1"/>
          </p:cNvSpPr>
          <p:nvPr>
            <p:ph idx="1"/>
          </p:nvPr>
        </p:nvSpPr>
        <p:spPr>
          <a:xfrm>
            <a:off x="838200" y="1050878"/>
            <a:ext cx="10515600" cy="5807122"/>
          </a:xfrm>
        </p:spPr>
        <p:txBody>
          <a:bodyPr>
            <a:normAutofit/>
          </a:bodyPr>
          <a:lstStyle/>
          <a:p>
            <a:pPr marL="0" lvl="0" indent="0" algn="l" rtl="0">
              <a:buNone/>
            </a:pPr>
            <a:r>
              <a:rPr lang="en-US" u="sng" dirty="0" smtClean="0"/>
              <a:t>- Safe </a:t>
            </a:r>
            <a:r>
              <a:rPr lang="en-US" u="sng" dirty="0"/>
              <a:t>state </a:t>
            </a:r>
            <a:endParaRPr lang="en-US" dirty="0"/>
          </a:p>
          <a:p>
            <a:pPr marL="0" indent="0" algn="l" rtl="0">
              <a:buNone/>
            </a:pPr>
            <a:r>
              <a:rPr lang="en-US" dirty="0"/>
              <a:t>A state is safe if the system can allocate resources to each process (up to maximum) in some order and still avoid a deadlock. </a:t>
            </a:r>
          </a:p>
          <a:p>
            <a:pPr marL="0" indent="0" algn="l" rtl="0">
              <a:buNone/>
            </a:pPr>
            <a:r>
              <a:rPr lang="en-US" b="1" dirty="0"/>
              <a:t>A safe state is not a deadlock state , and a deadlock state is an unsafe state. but not all unsafe states are deadlock . An unsafe state way lead to a deadlock. </a:t>
            </a:r>
            <a:endParaRPr lang="en-US" b="1" dirty="0" smtClean="0"/>
          </a:p>
          <a:p>
            <a:pPr marL="0" indent="0" algn="l" rtl="0">
              <a:buNone/>
            </a:pPr>
            <a:endParaRPr lang="en-US" b="1" dirty="0"/>
          </a:p>
          <a:p>
            <a:pPr marL="0" indent="0" algn="l" rtl="0">
              <a:buNone/>
            </a:pPr>
            <a:endParaRPr lang="en-US" b="1" dirty="0" smtClean="0"/>
          </a:p>
          <a:p>
            <a:pPr marL="0" indent="0" algn="l" rtl="0">
              <a:buNone/>
            </a:pPr>
            <a:endParaRPr lang="en-US" b="1" dirty="0"/>
          </a:p>
          <a:p>
            <a:pPr marL="0" indent="0" algn="l" rtl="0">
              <a:buNone/>
            </a:pPr>
            <a:endParaRPr lang="en-US" b="1" dirty="0" smtClean="0"/>
          </a:p>
          <a:p>
            <a:pPr marL="0" indent="0" algn="l" rtl="0">
              <a:buNone/>
            </a:pPr>
            <a:endParaRPr lang="en-US" b="1" dirty="0"/>
          </a:p>
          <a:p>
            <a:pPr marL="0" indent="0" algn="ctr" rtl="0">
              <a:buNone/>
            </a:pPr>
            <a:r>
              <a:rPr lang="en-US" dirty="0"/>
              <a:t>Figure 7.5 unsafe and deadlock state spaces.</a:t>
            </a:r>
          </a:p>
          <a:p>
            <a:pPr marL="0" indent="0" algn="ctr" rtl="0">
              <a:buNone/>
            </a:pPr>
            <a:endParaRPr lang="en-US" dirty="0"/>
          </a:p>
          <a:p>
            <a:pPr marL="0" indent="0" algn="l" rtl="0">
              <a:buNone/>
            </a:pPr>
            <a:endParaRPr lang="ar-SA" dirty="0"/>
          </a:p>
        </p:txBody>
      </p:sp>
      <p:sp>
        <p:nvSpPr>
          <p:cNvPr id="9" name="Rectangle 6"/>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
        <p:nvSpPr>
          <p:cNvPr id="10" name="Rectangle 10"/>
          <p:cNvSpPr>
            <a:spLocks noChangeArrowheads="1"/>
          </p:cNvSpPr>
          <p:nvPr/>
        </p:nvSpPr>
        <p:spPr bwMode="auto">
          <a:xfrm>
            <a:off x="-539750" y="4572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pic>
        <p:nvPicPr>
          <p:cNvPr id="6" name="صورة 5"/>
          <p:cNvPicPr/>
          <p:nvPr/>
        </p:nvPicPr>
        <p:blipFill>
          <a:blip r:embed="rId2"/>
          <a:stretch>
            <a:fillRect/>
          </a:stretch>
        </p:blipFill>
        <p:spPr>
          <a:xfrm>
            <a:off x="4067033" y="3419902"/>
            <a:ext cx="4449169" cy="2844420"/>
          </a:xfrm>
          <a:prstGeom prst="rect">
            <a:avLst/>
          </a:prstGeom>
        </p:spPr>
      </p:pic>
    </p:spTree>
    <p:extLst>
      <p:ext uri="{BB962C8B-B14F-4D97-AF65-F5344CB8AC3E}">
        <p14:creationId xmlns:p14="http://schemas.microsoft.com/office/powerpoint/2010/main" val="206246431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163773"/>
            <a:ext cx="10515600" cy="887105"/>
          </a:xfrm>
        </p:spPr>
        <p:txBody>
          <a:bodyPr>
            <a:normAutofit/>
          </a:bodyPr>
          <a:lstStyle/>
          <a:p>
            <a:pPr algn="ctr" rtl="0"/>
            <a:endParaRPr lang="en-US" dirty="0"/>
          </a:p>
        </p:txBody>
      </p:sp>
      <p:sp>
        <p:nvSpPr>
          <p:cNvPr id="3" name="عنصر نائب للمحتوى 2"/>
          <p:cNvSpPr>
            <a:spLocks noGrp="1"/>
          </p:cNvSpPr>
          <p:nvPr>
            <p:ph idx="1"/>
          </p:nvPr>
        </p:nvSpPr>
        <p:spPr>
          <a:xfrm>
            <a:off x="838200" y="1050878"/>
            <a:ext cx="10515600" cy="5807122"/>
          </a:xfrm>
        </p:spPr>
        <p:txBody>
          <a:bodyPr>
            <a:normAutofit lnSpcReduction="10000"/>
          </a:bodyPr>
          <a:lstStyle/>
          <a:p>
            <a:pPr marL="0" indent="0" algn="l" rtl="0">
              <a:buNone/>
            </a:pPr>
            <a:r>
              <a:rPr lang="en-US" dirty="0"/>
              <a:t>Example:-  To illustrate consider a system with 12 w\T and 3 process :</a:t>
            </a:r>
          </a:p>
          <a:p>
            <a:pPr marL="0" indent="0" algn="l" rtl="0">
              <a:buNone/>
            </a:pPr>
            <a:r>
              <a:rPr lang="en-US" dirty="0"/>
              <a:t>P</a:t>
            </a:r>
            <a:r>
              <a:rPr lang="en-US" baseline="-25000" dirty="0"/>
              <a:t>0 </a:t>
            </a:r>
            <a:r>
              <a:rPr lang="en-US" dirty="0"/>
              <a:t>, P</a:t>
            </a:r>
            <a:r>
              <a:rPr lang="en-US" baseline="-25000" dirty="0"/>
              <a:t>1 </a:t>
            </a:r>
            <a:r>
              <a:rPr lang="en-US" dirty="0"/>
              <a:t> and P</a:t>
            </a:r>
            <a:r>
              <a:rPr lang="en-US" baseline="-25000" dirty="0"/>
              <a:t>2 </a:t>
            </a:r>
            <a:r>
              <a:rPr lang="en-US" dirty="0"/>
              <a:t>.The maximum needs and current needs for each process as indicated below </a:t>
            </a:r>
          </a:p>
          <a:p>
            <a:pPr marL="0" indent="0" algn="l" rtl="0">
              <a:buNone/>
            </a:pPr>
            <a:r>
              <a:rPr lang="en-US" dirty="0"/>
              <a:t>(Allocate</a:t>
            </a:r>
            <a:r>
              <a:rPr lang="en-US" dirty="0" smtClean="0"/>
              <a:t>)</a:t>
            </a:r>
          </a:p>
          <a:p>
            <a:pPr marL="0" indent="0" algn="l" rtl="0">
              <a:buNone/>
            </a:pPr>
            <a:endParaRPr lang="en-US" dirty="0"/>
          </a:p>
          <a:p>
            <a:pPr marL="0" indent="0" algn="l" rtl="0">
              <a:buNone/>
            </a:pPr>
            <a:endParaRPr lang="en-US" dirty="0" smtClean="0"/>
          </a:p>
          <a:p>
            <a:pPr marL="0" indent="0" algn="l" rtl="0">
              <a:buNone/>
            </a:pPr>
            <a:r>
              <a:rPr lang="en-US" dirty="0"/>
              <a:t>At time the system is in a safe state. The sequence &lt;P1,P0,P2&gt;.</a:t>
            </a:r>
          </a:p>
          <a:p>
            <a:pPr marL="0" indent="0" algn="l" rtl="0">
              <a:buNone/>
            </a:pPr>
            <a:r>
              <a:rPr lang="en-US" dirty="0"/>
              <a:t> Suppose that at time t</a:t>
            </a:r>
            <a:r>
              <a:rPr lang="en-US" baseline="-25000" dirty="0"/>
              <a:t>1</a:t>
            </a:r>
            <a:r>
              <a:rPr lang="en-US" dirty="0"/>
              <a:t> process P</a:t>
            </a:r>
            <a:r>
              <a:rPr lang="en-US" baseline="-25000" dirty="0"/>
              <a:t>2</a:t>
            </a:r>
            <a:r>
              <a:rPr lang="en-US" dirty="0"/>
              <a:t> requests and is allocated 1 move tape drive. the system is no loner in safe state . At this point only process P</a:t>
            </a:r>
            <a:r>
              <a:rPr lang="en-US" baseline="-25000" dirty="0"/>
              <a:t>1</a:t>
            </a:r>
            <a:r>
              <a:rPr lang="en-US" dirty="0"/>
              <a:t> can be allocated all its tape drives. When it returns  </a:t>
            </a:r>
            <a:r>
              <a:rPr lang="en-US" dirty="0" err="1"/>
              <a:t>thew</a:t>
            </a:r>
            <a:r>
              <a:rPr lang="en-US" dirty="0"/>
              <a:t> the system have only if available and this number not satisfy the request for P</a:t>
            </a:r>
            <a:r>
              <a:rPr lang="en-US" baseline="-25000" dirty="0"/>
              <a:t>0</a:t>
            </a:r>
            <a:r>
              <a:rPr lang="en-US" dirty="0"/>
              <a:t> or P</a:t>
            </a:r>
            <a:r>
              <a:rPr lang="en-US" baseline="-25000" dirty="0"/>
              <a:t>2</a:t>
            </a:r>
            <a:r>
              <a:rPr lang="en-US" dirty="0"/>
              <a:t> therefore </a:t>
            </a:r>
            <a:endParaRPr lang="en-US" dirty="0" smtClean="0"/>
          </a:p>
          <a:p>
            <a:pPr marL="0" indent="0" algn="l" rtl="0">
              <a:buNone/>
            </a:pPr>
            <a:r>
              <a:rPr lang="en-US" dirty="0" smtClean="0"/>
              <a:t>P0        P2        P0</a:t>
            </a:r>
            <a:endParaRPr lang="en-US" dirty="0"/>
          </a:p>
          <a:p>
            <a:pPr marL="0" indent="0" algn="l" rtl="0">
              <a:buNone/>
            </a:pPr>
            <a:endParaRPr lang="en-US" dirty="0"/>
          </a:p>
          <a:p>
            <a:pPr marL="0" indent="0" algn="l" rtl="0">
              <a:buNone/>
            </a:pPr>
            <a:endParaRPr lang="ar-SA" dirty="0"/>
          </a:p>
        </p:txBody>
      </p:sp>
      <p:sp>
        <p:nvSpPr>
          <p:cNvPr id="9" name="Rectangle 6"/>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
        <p:nvSpPr>
          <p:cNvPr id="10" name="Rectangle 10"/>
          <p:cNvSpPr>
            <a:spLocks noChangeArrowheads="1"/>
          </p:cNvSpPr>
          <p:nvPr/>
        </p:nvSpPr>
        <p:spPr bwMode="auto">
          <a:xfrm>
            <a:off x="-539750" y="4572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graphicFrame>
        <p:nvGraphicFramePr>
          <p:cNvPr id="12" name="جدول 11"/>
          <p:cNvGraphicFramePr>
            <a:graphicFrameLocks noGrp="1"/>
          </p:cNvGraphicFramePr>
          <p:nvPr>
            <p:extLst>
              <p:ext uri="{D42A27DB-BD31-4B8C-83A1-F6EECF244321}">
                <p14:modId xmlns:p14="http://schemas.microsoft.com/office/powerpoint/2010/main" val="213024516"/>
              </p:ext>
            </p:extLst>
          </p:nvPr>
        </p:nvGraphicFramePr>
        <p:xfrm>
          <a:off x="2710327" y="2709534"/>
          <a:ext cx="7020527" cy="1097280"/>
        </p:xfrm>
        <a:graphic>
          <a:graphicData uri="http://schemas.openxmlformats.org/drawingml/2006/table">
            <a:tbl>
              <a:tblPr firstRow="1" firstCol="1" bandRow="1">
                <a:tableStyleId>{5940675A-B579-460E-94D1-54222C63F5DA}</a:tableStyleId>
              </a:tblPr>
              <a:tblGrid>
                <a:gridCol w="1754567"/>
                <a:gridCol w="1755320"/>
                <a:gridCol w="1755320"/>
                <a:gridCol w="1755320"/>
              </a:tblGrid>
              <a:tr h="0">
                <a:tc>
                  <a:txBody>
                    <a:bodyPr/>
                    <a:lstStyle/>
                    <a:p>
                      <a:pPr marL="457200" marR="0" algn="ctr" rtl="0">
                        <a:lnSpc>
                          <a:spcPct val="150000"/>
                        </a:lnSpc>
                        <a:spcBef>
                          <a:spcPts val="0"/>
                        </a:spcBef>
                        <a:spcAft>
                          <a:spcPts val="0"/>
                        </a:spcAft>
                        <a:tabLst>
                          <a:tab pos="-450215" algn="r"/>
                        </a:tabLst>
                      </a:pPr>
                      <a:r>
                        <a:rPr lang="en-US" sz="1200" dirty="0">
                          <a:effectLst/>
                        </a:rPr>
                        <a:t> </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457200" marR="0" algn="ctr" rtl="0">
                        <a:lnSpc>
                          <a:spcPct val="150000"/>
                        </a:lnSpc>
                        <a:spcBef>
                          <a:spcPts val="0"/>
                        </a:spcBef>
                        <a:spcAft>
                          <a:spcPts val="0"/>
                        </a:spcAft>
                        <a:tabLst>
                          <a:tab pos="-450215" algn="r"/>
                        </a:tabLst>
                      </a:pPr>
                      <a:r>
                        <a:rPr lang="en-US" sz="1200" u="sng">
                          <a:effectLst/>
                        </a:rPr>
                        <a:t>Maximum needs</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457200" marR="0" algn="ctr" rtl="0">
                        <a:lnSpc>
                          <a:spcPct val="150000"/>
                        </a:lnSpc>
                        <a:spcBef>
                          <a:spcPts val="0"/>
                        </a:spcBef>
                        <a:spcAft>
                          <a:spcPts val="0"/>
                        </a:spcAft>
                        <a:tabLst>
                          <a:tab pos="-450215" algn="r"/>
                        </a:tabLst>
                      </a:pPr>
                      <a:r>
                        <a:rPr lang="en-US" sz="1200" u="sng">
                          <a:effectLst/>
                        </a:rPr>
                        <a:t>Current needs</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457200" marR="0" algn="ctr" rtl="0">
                        <a:lnSpc>
                          <a:spcPct val="150000"/>
                        </a:lnSpc>
                        <a:spcBef>
                          <a:spcPts val="0"/>
                        </a:spcBef>
                        <a:spcAft>
                          <a:spcPts val="0"/>
                        </a:spcAft>
                        <a:tabLst>
                          <a:tab pos="-450215" algn="r"/>
                        </a:tabLst>
                      </a:pPr>
                      <a:r>
                        <a:rPr lang="en-US" sz="1200" u="sng">
                          <a:effectLst/>
                        </a:rPr>
                        <a:t>available</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0">
                <a:tc>
                  <a:txBody>
                    <a:bodyPr/>
                    <a:lstStyle/>
                    <a:p>
                      <a:pPr marL="457200" marR="0" algn="l" rtl="0">
                        <a:lnSpc>
                          <a:spcPct val="150000"/>
                        </a:lnSpc>
                        <a:spcBef>
                          <a:spcPts val="0"/>
                        </a:spcBef>
                        <a:spcAft>
                          <a:spcPts val="0"/>
                        </a:spcAft>
                        <a:tabLst>
                          <a:tab pos="-450215" algn="r"/>
                          <a:tab pos="1181100" algn="l"/>
                          <a:tab pos="1793875" algn="r"/>
                        </a:tabLst>
                      </a:pPr>
                      <a:r>
                        <a:rPr lang="en-US" sz="1200" dirty="0">
                          <a:effectLst/>
                        </a:rPr>
                        <a:t>	</a:t>
                      </a:r>
                      <a:r>
                        <a:rPr lang="en-US" sz="1200" dirty="0" smtClean="0">
                          <a:effectLst/>
                        </a:rPr>
                        <a:t>P0</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457200" marR="0" algn="ctr" rtl="0">
                        <a:lnSpc>
                          <a:spcPct val="150000"/>
                        </a:lnSpc>
                        <a:spcBef>
                          <a:spcPts val="0"/>
                        </a:spcBef>
                        <a:spcAft>
                          <a:spcPts val="0"/>
                        </a:spcAft>
                        <a:tabLst>
                          <a:tab pos="-450215" algn="r"/>
                        </a:tabLst>
                      </a:pPr>
                      <a:r>
                        <a:rPr lang="en-US" sz="1200">
                          <a:effectLst/>
                        </a:rPr>
                        <a:t>10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457200" marR="0" algn="ctr" rtl="0">
                        <a:lnSpc>
                          <a:spcPct val="150000"/>
                        </a:lnSpc>
                        <a:spcBef>
                          <a:spcPts val="0"/>
                        </a:spcBef>
                        <a:spcAft>
                          <a:spcPts val="0"/>
                        </a:spcAft>
                        <a:tabLst>
                          <a:tab pos="-450215" algn="r"/>
                        </a:tabLst>
                      </a:pPr>
                      <a:r>
                        <a:rPr lang="en-US" sz="1200">
                          <a:effectLst/>
                        </a:rPr>
                        <a:t>5</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457200" marR="0" algn="ctr" rtl="0">
                        <a:lnSpc>
                          <a:spcPct val="150000"/>
                        </a:lnSpc>
                        <a:spcBef>
                          <a:spcPts val="0"/>
                        </a:spcBef>
                        <a:spcAft>
                          <a:spcPts val="0"/>
                        </a:spcAft>
                        <a:tabLst>
                          <a:tab pos="-450215" algn="r"/>
                        </a:tabLst>
                      </a:pPr>
                      <a:r>
                        <a:rPr lang="en-US" sz="1200">
                          <a:effectLst/>
                        </a:rPr>
                        <a:t>3</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0">
                <a:tc>
                  <a:txBody>
                    <a:bodyPr/>
                    <a:lstStyle/>
                    <a:p>
                      <a:pPr marL="457200" marR="0" algn="l" rtl="0">
                        <a:lnSpc>
                          <a:spcPct val="150000"/>
                        </a:lnSpc>
                        <a:spcBef>
                          <a:spcPts val="0"/>
                        </a:spcBef>
                        <a:spcAft>
                          <a:spcPts val="0"/>
                        </a:spcAft>
                        <a:tabLst>
                          <a:tab pos="-450215" algn="r"/>
                          <a:tab pos="1181100" algn="l"/>
                          <a:tab pos="1793875" algn="r"/>
                        </a:tabLst>
                      </a:pPr>
                      <a:r>
                        <a:rPr lang="en-US" sz="1200" dirty="0">
                          <a:effectLst/>
                        </a:rPr>
                        <a:t>	</a:t>
                      </a:r>
                      <a:r>
                        <a:rPr lang="en-US" sz="1200" dirty="0" smtClean="0">
                          <a:effectLst/>
                        </a:rPr>
                        <a:t>P1</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457200" marR="0" algn="ctr" rtl="0">
                        <a:lnSpc>
                          <a:spcPct val="150000"/>
                        </a:lnSpc>
                        <a:spcBef>
                          <a:spcPts val="0"/>
                        </a:spcBef>
                        <a:spcAft>
                          <a:spcPts val="0"/>
                        </a:spcAft>
                        <a:tabLst>
                          <a:tab pos="-450215" algn="r"/>
                        </a:tabLst>
                      </a:pPr>
                      <a:r>
                        <a:rPr lang="en-US" sz="1200">
                          <a:effectLst/>
                        </a:rPr>
                        <a:t>4</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457200" marR="0" algn="ctr" rtl="0">
                        <a:lnSpc>
                          <a:spcPct val="150000"/>
                        </a:lnSpc>
                        <a:spcBef>
                          <a:spcPts val="0"/>
                        </a:spcBef>
                        <a:spcAft>
                          <a:spcPts val="0"/>
                        </a:spcAft>
                        <a:tabLst>
                          <a:tab pos="-450215" algn="r"/>
                        </a:tabLst>
                      </a:pPr>
                      <a:r>
                        <a:rPr lang="en-US" sz="1200">
                          <a:effectLst/>
                        </a:rPr>
                        <a:t>2</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457200" marR="0" algn="ctr" rtl="0">
                        <a:lnSpc>
                          <a:spcPct val="150000"/>
                        </a:lnSpc>
                        <a:spcBef>
                          <a:spcPts val="0"/>
                        </a:spcBef>
                        <a:spcAft>
                          <a:spcPts val="0"/>
                        </a:spcAft>
                        <a:tabLst>
                          <a:tab pos="-450215" algn="r"/>
                        </a:tabLst>
                      </a:pPr>
                      <a:r>
                        <a:rPr lang="en-US" sz="1200">
                          <a:effectLst/>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0">
                <a:tc>
                  <a:txBody>
                    <a:bodyPr/>
                    <a:lstStyle/>
                    <a:p>
                      <a:pPr marL="457200" marR="0" algn="l" rtl="0">
                        <a:lnSpc>
                          <a:spcPct val="150000"/>
                        </a:lnSpc>
                        <a:spcBef>
                          <a:spcPts val="0"/>
                        </a:spcBef>
                        <a:spcAft>
                          <a:spcPts val="0"/>
                        </a:spcAft>
                        <a:tabLst>
                          <a:tab pos="-450215" algn="r"/>
                          <a:tab pos="1181100" algn="l"/>
                          <a:tab pos="1793875" algn="r"/>
                        </a:tabLst>
                      </a:pPr>
                      <a:r>
                        <a:rPr lang="en-US" sz="1200" dirty="0">
                          <a:effectLst/>
                        </a:rPr>
                        <a:t>	</a:t>
                      </a:r>
                      <a:r>
                        <a:rPr lang="en-US" sz="1200" dirty="0" smtClean="0">
                          <a:effectLst/>
                        </a:rPr>
                        <a:t>P2</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457200" marR="0" algn="ctr" rtl="0">
                        <a:lnSpc>
                          <a:spcPct val="150000"/>
                        </a:lnSpc>
                        <a:spcBef>
                          <a:spcPts val="0"/>
                        </a:spcBef>
                        <a:spcAft>
                          <a:spcPts val="0"/>
                        </a:spcAft>
                        <a:tabLst>
                          <a:tab pos="-450215" algn="r"/>
                        </a:tabLst>
                      </a:pPr>
                      <a:r>
                        <a:rPr lang="en-US" sz="1200" dirty="0">
                          <a:effectLst/>
                        </a:rPr>
                        <a:t>9</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457200" marR="0" algn="ctr" rtl="0">
                        <a:lnSpc>
                          <a:spcPct val="150000"/>
                        </a:lnSpc>
                        <a:spcBef>
                          <a:spcPts val="0"/>
                        </a:spcBef>
                        <a:spcAft>
                          <a:spcPts val="0"/>
                        </a:spcAft>
                        <a:tabLst>
                          <a:tab pos="-450215" algn="r"/>
                        </a:tabLst>
                      </a:pPr>
                      <a:r>
                        <a:rPr lang="en-US" sz="1200">
                          <a:effectLst/>
                        </a:rPr>
                        <a:t>2</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457200" marR="0" algn="ctr" rtl="0">
                        <a:lnSpc>
                          <a:spcPct val="150000"/>
                        </a:lnSpc>
                        <a:spcBef>
                          <a:spcPts val="0"/>
                        </a:spcBef>
                        <a:spcAft>
                          <a:spcPts val="0"/>
                        </a:spcAft>
                        <a:tabLst>
                          <a:tab pos="-450215" algn="r"/>
                        </a:tabLst>
                      </a:pPr>
                      <a:r>
                        <a:rPr lang="en-US" sz="1200" dirty="0">
                          <a:effectLst/>
                        </a:rPr>
                        <a:t> </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bl>
          </a:graphicData>
        </a:graphic>
      </p:graphicFrame>
      <p:cxnSp>
        <p:nvCxnSpPr>
          <p:cNvPr id="17" name="رابط كسهم مستقيم 16"/>
          <p:cNvCxnSpPr/>
          <p:nvPr/>
        </p:nvCxnSpPr>
        <p:spPr>
          <a:xfrm flipV="1">
            <a:off x="1318714" y="6241842"/>
            <a:ext cx="646564" cy="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رابط كسهم مستقيم 18"/>
          <p:cNvCxnSpPr/>
          <p:nvPr/>
        </p:nvCxnSpPr>
        <p:spPr>
          <a:xfrm flipV="1">
            <a:off x="2276332" y="6241842"/>
            <a:ext cx="630641" cy="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2" name="مربع نص 21"/>
          <p:cNvSpPr txBox="1"/>
          <p:nvPr/>
        </p:nvSpPr>
        <p:spPr>
          <a:xfrm>
            <a:off x="1322411" y="5995621"/>
            <a:ext cx="532263" cy="246221"/>
          </a:xfrm>
          <a:prstGeom prst="rect">
            <a:avLst/>
          </a:prstGeom>
          <a:noFill/>
        </p:spPr>
        <p:txBody>
          <a:bodyPr wrap="square" rtlCol="1">
            <a:spAutoFit/>
          </a:bodyPr>
          <a:lstStyle/>
          <a:p>
            <a:r>
              <a:rPr lang="en-US" sz="1000" dirty="0" smtClean="0"/>
              <a:t>WAIT</a:t>
            </a:r>
            <a:endParaRPr lang="ar-SA" sz="1000" dirty="0"/>
          </a:p>
        </p:txBody>
      </p:sp>
      <p:sp>
        <p:nvSpPr>
          <p:cNvPr id="23" name="مربع نص 22"/>
          <p:cNvSpPr txBox="1"/>
          <p:nvPr/>
        </p:nvSpPr>
        <p:spPr>
          <a:xfrm>
            <a:off x="2274200" y="5995621"/>
            <a:ext cx="532263" cy="246221"/>
          </a:xfrm>
          <a:prstGeom prst="rect">
            <a:avLst/>
          </a:prstGeom>
          <a:noFill/>
        </p:spPr>
        <p:txBody>
          <a:bodyPr wrap="square" rtlCol="1">
            <a:spAutoFit/>
          </a:bodyPr>
          <a:lstStyle/>
          <a:p>
            <a:r>
              <a:rPr lang="en-US" sz="1000" dirty="0" smtClean="0"/>
              <a:t>WAIT</a:t>
            </a:r>
            <a:endParaRPr lang="ar-SA" sz="1000" dirty="0"/>
          </a:p>
        </p:txBody>
      </p:sp>
    </p:spTree>
    <p:extLst>
      <p:ext uri="{BB962C8B-B14F-4D97-AF65-F5344CB8AC3E}">
        <p14:creationId xmlns:p14="http://schemas.microsoft.com/office/powerpoint/2010/main" val="59018700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163773"/>
            <a:ext cx="10515600" cy="887105"/>
          </a:xfrm>
        </p:spPr>
        <p:txBody>
          <a:bodyPr>
            <a:normAutofit/>
          </a:bodyPr>
          <a:lstStyle/>
          <a:p>
            <a:pPr algn="ctr" rtl="0"/>
            <a:endParaRPr lang="en-US" dirty="0"/>
          </a:p>
        </p:txBody>
      </p:sp>
      <p:sp>
        <p:nvSpPr>
          <p:cNvPr id="3" name="عنصر نائب للمحتوى 2"/>
          <p:cNvSpPr>
            <a:spLocks noGrp="1"/>
          </p:cNvSpPr>
          <p:nvPr>
            <p:ph idx="1"/>
          </p:nvPr>
        </p:nvSpPr>
        <p:spPr>
          <a:xfrm>
            <a:off x="838200" y="1050878"/>
            <a:ext cx="10515600" cy="5807122"/>
          </a:xfrm>
        </p:spPr>
        <p:txBody>
          <a:bodyPr>
            <a:normAutofit/>
          </a:bodyPr>
          <a:lstStyle/>
          <a:p>
            <a:pPr marL="0" indent="0" algn="l" rtl="0">
              <a:buNone/>
            </a:pPr>
            <a:r>
              <a:rPr lang="en-US" dirty="0"/>
              <a:t>If we had made P</a:t>
            </a:r>
            <a:r>
              <a:rPr lang="en-US" baseline="-25000" dirty="0"/>
              <a:t>2</a:t>
            </a:r>
            <a:r>
              <a:rPr lang="en-US" dirty="0"/>
              <a:t> wait until either of the order process had finished and released its resources then we could have avoided the deadlock situation</a:t>
            </a:r>
            <a:r>
              <a:rPr lang="en-US" dirty="0" smtClean="0"/>
              <a:t>.</a:t>
            </a:r>
          </a:p>
          <a:p>
            <a:pPr marL="0" indent="0" algn="l" rtl="0">
              <a:buNone/>
            </a:pPr>
            <a:endParaRPr lang="en-US" dirty="0"/>
          </a:p>
          <a:p>
            <a:pPr marL="0" indent="0" algn="l" rtl="0">
              <a:buNone/>
            </a:pPr>
            <a:r>
              <a:rPr lang="en-US" dirty="0"/>
              <a:t>There are many deadlock avoidance algorithms, some of these are :</a:t>
            </a:r>
          </a:p>
          <a:p>
            <a:pPr marL="0" indent="0" algn="l" rtl="0">
              <a:buNone/>
            </a:pPr>
            <a:endParaRPr lang="ar-SA" dirty="0"/>
          </a:p>
        </p:txBody>
      </p:sp>
      <p:sp>
        <p:nvSpPr>
          <p:cNvPr id="9" name="Rectangle 6"/>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
        <p:nvSpPr>
          <p:cNvPr id="10" name="Rectangle 10"/>
          <p:cNvSpPr>
            <a:spLocks noChangeArrowheads="1"/>
          </p:cNvSpPr>
          <p:nvPr/>
        </p:nvSpPr>
        <p:spPr bwMode="auto">
          <a:xfrm>
            <a:off x="-539750" y="4572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Tree>
    <p:extLst>
      <p:ext uri="{BB962C8B-B14F-4D97-AF65-F5344CB8AC3E}">
        <p14:creationId xmlns:p14="http://schemas.microsoft.com/office/powerpoint/2010/main" val="247429375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163773"/>
            <a:ext cx="10515600" cy="887105"/>
          </a:xfrm>
        </p:spPr>
        <p:txBody>
          <a:bodyPr>
            <a:normAutofit/>
          </a:bodyPr>
          <a:lstStyle/>
          <a:p>
            <a:pPr marL="0" lvl="0" indent="0" algn="ctr" rtl="0"/>
            <a:r>
              <a:rPr lang="en-US" b="1" u="sng" dirty="0" smtClean="0"/>
              <a:t>A- ARG </a:t>
            </a:r>
            <a:r>
              <a:rPr lang="en-US" b="1" u="sng" dirty="0"/>
              <a:t>Algorithm</a:t>
            </a:r>
            <a:endParaRPr lang="en-US" dirty="0"/>
          </a:p>
        </p:txBody>
      </p:sp>
      <p:sp>
        <p:nvSpPr>
          <p:cNvPr id="3" name="عنصر نائب للمحتوى 2"/>
          <p:cNvSpPr>
            <a:spLocks noGrp="1"/>
          </p:cNvSpPr>
          <p:nvPr>
            <p:ph idx="1"/>
          </p:nvPr>
        </p:nvSpPr>
        <p:spPr>
          <a:xfrm>
            <a:off x="838200" y="1050878"/>
            <a:ext cx="10515600" cy="5807122"/>
          </a:xfrm>
        </p:spPr>
        <p:txBody>
          <a:bodyPr>
            <a:normAutofit/>
          </a:bodyPr>
          <a:lstStyle/>
          <a:p>
            <a:pPr marL="0" lvl="0" indent="0" algn="l" rtl="0">
              <a:buNone/>
            </a:pPr>
            <a:r>
              <a:rPr lang="en-US" dirty="0"/>
              <a:t>If we have a RAG system with only One instance of each resource type. In addition to the request and assignment edges we introduce a new type of edge called a claim edge P</a:t>
            </a:r>
            <a:r>
              <a:rPr lang="en-US" baseline="-25000" dirty="0"/>
              <a:t>i </a:t>
            </a:r>
            <a:r>
              <a:rPr lang="en-US" dirty="0"/>
              <a:t>—&gt;</a:t>
            </a:r>
            <a:r>
              <a:rPr lang="en-US" dirty="0" err="1"/>
              <a:t>R</a:t>
            </a:r>
            <a:r>
              <a:rPr lang="en-US" baseline="-25000" dirty="0" err="1"/>
              <a:t>j</a:t>
            </a:r>
            <a:r>
              <a:rPr lang="en-US" dirty="0"/>
              <a:t> indicates that process P</a:t>
            </a:r>
            <a:r>
              <a:rPr lang="en-US" baseline="-25000" dirty="0"/>
              <a:t>i </a:t>
            </a:r>
            <a:r>
              <a:rPr lang="en-US" dirty="0"/>
              <a:t>may request resource </a:t>
            </a:r>
            <a:r>
              <a:rPr lang="en-US" dirty="0" err="1"/>
              <a:t>R</a:t>
            </a:r>
            <a:r>
              <a:rPr lang="en-US" baseline="-25000" dirty="0" err="1"/>
              <a:t>j</a:t>
            </a:r>
            <a:r>
              <a:rPr lang="en-US" dirty="0"/>
              <a:t> at some time in the future. It is as a request edge in direction but is represented by a dashed line when process P</a:t>
            </a:r>
            <a:r>
              <a:rPr lang="en-US" baseline="-25000" dirty="0"/>
              <a:t>i</a:t>
            </a:r>
            <a:r>
              <a:rPr lang="en-US" dirty="0"/>
              <a:t> request resource </a:t>
            </a:r>
            <a:r>
              <a:rPr lang="en-US" dirty="0" err="1"/>
              <a:t>R</a:t>
            </a:r>
            <a:r>
              <a:rPr lang="en-US" baseline="-25000" dirty="0" err="1"/>
              <a:t>j</a:t>
            </a:r>
            <a:r>
              <a:rPr lang="en-US" dirty="0"/>
              <a:t> the claim edge P</a:t>
            </a:r>
            <a:r>
              <a:rPr lang="en-US" baseline="-25000" dirty="0"/>
              <a:t>i</a:t>
            </a:r>
            <a:r>
              <a:rPr lang="en-US" dirty="0"/>
              <a:t> --&gt; </a:t>
            </a:r>
            <a:r>
              <a:rPr lang="en-US" dirty="0" err="1"/>
              <a:t>R</a:t>
            </a:r>
            <a:r>
              <a:rPr lang="en-US" baseline="-25000" dirty="0" err="1"/>
              <a:t>j</a:t>
            </a:r>
            <a:r>
              <a:rPr lang="en-US" dirty="0"/>
              <a:t> is converted to a request edge. When a resource </a:t>
            </a:r>
            <a:r>
              <a:rPr lang="en-US" dirty="0" err="1"/>
              <a:t>R</a:t>
            </a:r>
            <a:r>
              <a:rPr lang="en-US" baseline="-25000" dirty="0" err="1"/>
              <a:t>j</a:t>
            </a:r>
            <a:r>
              <a:rPr lang="en-US" dirty="0"/>
              <a:t> is released by P</a:t>
            </a:r>
            <a:r>
              <a:rPr lang="en-US" baseline="-25000" dirty="0"/>
              <a:t>i</a:t>
            </a:r>
            <a:r>
              <a:rPr lang="en-US" dirty="0"/>
              <a:t> the assignment edge </a:t>
            </a:r>
            <a:r>
              <a:rPr lang="en-US" dirty="0" err="1"/>
              <a:t>R</a:t>
            </a:r>
            <a:r>
              <a:rPr lang="en-US" baseline="-25000" dirty="0" err="1"/>
              <a:t>j</a:t>
            </a:r>
            <a:r>
              <a:rPr lang="en-US" dirty="0"/>
              <a:t> --&gt; P</a:t>
            </a:r>
            <a:r>
              <a:rPr lang="en-US" baseline="-25000" dirty="0"/>
              <a:t>i</a:t>
            </a:r>
            <a:r>
              <a:rPr lang="en-US" dirty="0"/>
              <a:t>  is reconverted to a claim edge  P</a:t>
            </a:r>
            <a:r>
              <a:rPr lang="en-US" baseline="-25000" dirty="0"/>
              <a:t>i</a:t>
            </a:r>
            <a:r>
              <a:rPr lang="en-US" dirty="0"/>
              <a:t> --&gt; </a:t>
            </a:r>
            <a:r>
              <a:rPr lang="en-US" dirty="0" err="1"/>
              <a:t>R</a:t>
            </a:r>
            <a:r>
              <a:rPr lang="en-US" baseline="-25000" dirty="0" err="1"/>
              <a:t>j</a:t>
            </a:r>
            <a:r>
              <a:rPr lang="en-US" dirty="0"/>
              <a:t> . </a:t>
            </a:r>
          </a:p>
          <a:p>
            <a:pPr marL="0" indent="0" algn="l" rtl="0">
              <a:buNone/>
            </a:pPr>
            <a:r>
              <a:rPr lang="en-US" dirty="0"/>
              <a:t>To illustrate this algorithm consider the RAG in figure 7.6 suppose that P</a:t>
            </a:r>
            <a:r>
              <a:rPr lang="en-US" baseline="-25000" dirty="0"/>
              <a:t>2</a:t>
            </a:r>
            <a:r>
              <a:rPr lang="en-US" dirty="0"/>
              <a:t> requests r</a:t>
            </a:r>
            <a:r>
              <a:rPr lang="en-US" baseline="-25000" dirty="0"/>
              <a:t>2 </a:t>
            </a:r>
            <a:r>
              <a:rPr lang="en-US" dirty="0"/>
              <a:t>. Although r</a:t>
            </a:r>
            <a:r>
              <a:rPr lang="en-US" baseline="-25000" dirty="0"/>
              <a:t>2</a:t>
            </a:r>
            <a:r>
              <a:rPr lang="en-US" dirty="0"/>
              <a:t> is currently free we can not allocate it to P</a:t>
            </a:r>
            <a:r>
              <a:rPr lang="en-US" baseline="-25000" dirty="0"/>
              <a:t>2</a:t>
            </a:r>
            <a:r>
              <a:rPr lang="en-US" dirty="0"/>
              <a:t> since this action will create a cycle in the graph figure 7.7. A cycle indicates that the system is in an unsafe state. If P</a:t>
            </a:r>
            <a:r>
              <a:rPr lang="en-US" baseline="-25000" dirty="0"/>
              <a:t>1</a:t>
            </a:r>
            <a:r>
              <a:rPr lang="en-US" dirty="0"/>
              <a:t> then requests r</a:t>
            </a:r>
            <a:r>
              <a:rPr lang="en-US" baseline="-25000" dirty="0"/>
              <a:t>2</a:t>
            </a:r>
            <a:r>
              <a:rPr lang="en-US" dirty="0"/>
              <a:t> a deadlock will occur.</a:t>
            </a:r>
          </a:p>
          <a:p>
            <a:pPr marL="0" indent="0" algn="l" rtl="0">
              <a:buNone/>
            </a:pPr>
            <a:endParaRPr lang="en-US" dirty="0"/>
          </a:p>
        </p:txBody>
      </p:sp>
      <p:sp>
        <p:nvSpPr>
          <p:cNvPr id="9" name="Rectangle 6"/>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
        <p:nvSpPr>
          <p:cNvPr id="10" name="Rectangle 10"/>
          <p:cNvSpPr>
            <a:spLocks noChangeArrowheads="1"/>
          </p:cNvSpPr>
          <p:nvPr/>
        </p:nvSpPr>
        <p:spPr bwMode="auto">
          <a:xfrm>
            <a:off x="-539750" y="4572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Tree>
    <p:extLst>
      <p:ext uri="{BB962C8B-B14F-4D97-AF65-F5344CB8AC3E}">
        <p14:creationId xmlns:p14="http://schemas.microsoft.com/office/powerpoint/2010/main" val="35243113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163773"/>
            <a:ext cx="10515600" cy="887105"/>
          </a:xfrm>
        </p:spPr>
        <p:txBody>
          <a:bodyPr>
            <a:normAutofit/>
          </a:bodyPr>
          <a:lstStyle/>
          <a:p>
            <a:pPr algn="ctr" rtl="0"/>
            <a:r>
              <a:rPr lang="en-US" b="1" i="1" u="sng" dirty="0"/>
              <a:t>7. </a:t>
            </a:r>
            <a:r>
              <a:rPr lang="en-US" b="1" i="1" u="sng" dirty="0" smtClean="0"/>
              <a:t>Deadlocks</a:t>
            </a:r>
            <a:endParaRPr lang="en-US" dirty="0"/>
          </a:p>
        </p:txBody>
      </p:sp>
      <p:sp>
        <p:nvSpPr>
          <p:cNvPr id="3" name="عنصر نائب للمحتوى 2"/>
          <p:cNvSpPr>
            <a:spLocks noGrp="1"/>
          </p:cNvSpPr>
          <p:nvPr>
            <p:ph idx="1"/>
          </p:nvPr>
        </p:nvSpPr>
        <p:spPr>
          <a:xfrm>
            <a:off x="838200" y="1050878"/>
            <a:ext cx="10515600" cy="5807122"/>
          </a:xfrm>
        </p:spPr>
        <p:txBody>
          <a:bodyPr>
            <a:normAutofit/>
          </a:bodyPr>
          <a:lstStyle/>
          <a:p>
            <a:pPr marL="0" indent="0" algn="l">
              <a:buNone/>
            </a:pPr>
            <a:r>
              <a:rPr lang="en-US" dirty="0"/>
              <a:t> - A  C/S consist of a finite number of resources to be distributed among a number of competing processes. </a:t>
            </a:r>
            <a:r>
              <a:rPr lang="ar-IQ" dirty="0"/>
              <a:t>  </a:t>
            </a:r>
            <a:endParaRPr lang="en-US" dirty="0"/>
          </a:p>
          <a:p>
            <a:pPr marL="0" indent="0" algn="l">
              <a:buNone/>
            </a:pPr>
            <a:r>
              <a:rPr lang="en-US" dirty="0"/>
              <a:t>The resources are partitioned into several types, each of which consists of some number of identical </a:t>
            </a:r>
            <a:r>
              <a:rPr lang="en-US" u="sng" dirty="0"/>
              <a:t>instances</a:t>
            </a:r>
            <a:r>
              <a:rPr lang="en-US" dirty="0"/>
              <a:t> memory, CPU, cycles, files, and I/O devices (L/P, C/R, Disk, ....) arc examples of resource types.</a:t>
            </a:r>
          </a:p>
          <a:p>
            <a:pPr marL="0" indent="0" algn="l">
              <a:buNone/>
            </a:pPr>
            <a:r>
              <a:rPr lang="en-US" dirty="0"/>
              <a:t>Under the normal operation of  C/S , a process may utilize a resource in only the following sequence:</a:t>
            </a:r>
            <a:r>
              <a:rPr lang="ar-IQ" dirty="0"/>
              <a:t>    </a:t>
            </a:r>
            <a:endParaRPr lang="en-US" dirty="0"/>
          </a:p>
          <a:p>
            <a:pPr marL="0" indent="0" algn="l">
              <a:buNone/>
            </a:pPr>
            <a:r>
              <a:rPr lang="en-US" dirty="0"/>
              <a:t> a. </a:t>
            </a:r>
            <a:r>
              <a:rPr lang="en-US" b="1" dirty="0"/>
              <a:t> Request</a:t>
            </a:r>
            <a:r>
              <a:rPr lang="en-US" dirty="0"/>
              <a:t>: If the request can not be granted immediately then the requesting process must wait                              until it can acquire the resource.</a:t>
            </a:r>
          </a:p>
          <a:p>
            <a:pPr marL="0" indent="0" algn="l">
              <a:buNone/>
            </a:pPr>
            <a:r>
              <a:rPr lang="en-US" dirty="0"/>
              <a:t> b.  </a:t>
            </a:r>
            <a:r>
              <a:rPr lang="en-US" b="1" dirty="0"/>
              <a:t>User</a:t>
            </a:r>
            <a:r>
              <a:rPr lang="en-US" dirty="0"/>
              <a:t> :    The process can operate on the resource (if the resource is a L/P the process can print on                    </a:t>
            </a:r>
            <a:r>
              <a:rPr lang="ar-IQ" dirty="0"/>
              <a:t>    </a:t>
            </a:r>
            <a:r>
              <a:rPr lang="en-US" dirty="0" smtClean="0"/>
              <a:t> </a:t>
            </a:r>
            <a:r>
              <a:rPr lang="en-US" dirty="0"/>
              <a:t>L/P</a:t>
            </a:r>
            <a:r>
              <a:rPr lang="en-US" dirty="0" smtClean="0"/>
              <a:t>).</a:t>
            </a:r>
            <a:endParaRPr lang="en-US" dirty="0"/>
          </a:p>
          <a:p>
            <a:pPr marL="0" indent="0" algn="l">
              <a:buNone/>
            </a:pPr>
            <a:r>
              <a:rPr lang="en-US" dirty="0"/>
              <a:t> c. </a:t>
            </a:r>
            <a:r>
              <a:rPr lang="en-US" b="1" dirty="0"/>
              <a:t> Release</a:t>
            </a:r>
            <a:r>
              <a:rPr lang="en-US" dirty="0"/>
              <a:t>: The process releases the resource.</a:t>
            </a:r>
            <a:endParaRPr lang="ar-SA" dirty="0"/>
          </a:p>
        </p:txBody>
      </p:sp>
      <p:sp>
        <p:nvSpPr>
          <p:cNvPr id="9" name="Rectangle 6"/>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
        <p:nvSpPr>
          <p:cNvPr id="10" name="Rectangle 10"/>
          <p:cNvSpPr>
            <a:spLocks noChangeArrowheads="1"/>
          </p:cNvSpPr>
          <p:nvPr/>
        </p:nvSpPr>
        <p:spPr bwMode="auto">
          <a:xfrm>
            <a:off x="-539750" y="4572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Tree>
    <p:extLst>
      <p:ext uri="{BB962C8B-B14F-4D97-AF65-F5344CB8AC3E}">
        <p14:creationId xmlns:p14="http://schemas.microsoft.com/office/powerpoint/2010/main" val="244510033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163773"/>
            <a:ext cx="10515600" cy="887105"/>
          </a:xfrm>
        </p:spPr>
        <p:txBody>
          <a:bodyPr>
            <a:normAutofit/>
          </a:bodyPr>
          <a:lstStyle/>
          <a:p>
            <a:pPr algn="ctr" rtl="0"/>
            <a:r>
              <a:rPr lang="en-US" b="1" u="sng" dirty="0"/>
              <a:t>A- ARG Algorithm</a:t>
            </a:r>
            <a:endParaRPr lang="en-US" dirty="0"/>
          </a:p>
        </p:txBody>
      </p:sp>
      <p:sp>
        <p:nvSpPr>
          <p:cNvPr id="3" name="عنصر نائب للمحتوى 2"/>
          <p:cNvSpPr>
            <a:spLocks noGrp="1"/>
          </p:cNvSpPr>
          <p:nvPr>
            <p:ph idx="1"/>
          </p:nvPr>
        </p:nvSpPr>
        <p:spPr>
          <a:xfrm>
            <a:off x="838200" y="1050878"/>
            <a:ext cx="10515600" cy="5807122"/>
          </a:xfrm>
        </p:spPr>
        <p:txBody>
          <a:bodyPr>
            <a:normAutofit/>
          </a:bodyPr>
          <a:lstStyle/>
          <a:p>
            <a:pPr marL="0" indent="0" algn="l" rtl="0">
              <a:buNone/>
            </a:pPr>
            <a:endParaRPr lang="en-US" dirty="0"/>
          </a:p>
          <a:p>
            <a:pPr marL="0" indent="0" algn="l" rtl="0">
              <a:buNone/>
            </a:pPr>
            <a:endParaRPr lang="en-US" dirty="0" smtClean="0"/>
          </a:p>
          <a:p>
            <a:pPr marL="0" indent="0" algn="l" rtl="0">
              <a:buNone/>
            </a:pPr>
            <a:endParaRPr lang="en-US" dirty="0"/>
          </a:p>
          <a:p>
            <a:pPr marL="0" indent="0" algn="l" rtl="0">
              <a:buNone/>
            </a:pPr>
            <a:endParaRPr lang="en-US" dirty="0" smtClean="0"/>
          </a:p>
          <a:p>
            <a:pPr marL="0" indent="0" algn="l" rtl="0">
              <a:buNone/>
            </a:pPr>
            <a:endParaRPr lang="en-US" dirty="0"/>
          </a:p>
          <a:p>
            <a:pPr marL="0" indent="0" algn="l" rtl="0">
              <a:buNone/>
            </a:pPr>
            <a:endParaRPr lang="ar-SA" dirty="0"/>
          </a:p>
        </p:txBody>
      </p:sp>
      <p:sp>
        <p:nvSpPr>
          <p:cNvPr id="9" name="Rectangle 6"/>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
        <p:nvSpPr>
          <p:cNvPr id="10" name="Rectangle 10"/>
          <p:cNvSpPr>
            <a:spLocks noChangeArrowheads="1"/>
          </p:cNvSpPr>
          <p:nvPr/>
        </p:nvSpPr>
        <p:spPr bwMode="auto">
          <a:xfrm>
            <a:off x="-539750" y="4572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pic>
        <p:nvPicPr>
          <p:cNvPr id="6" name="صورة 5"/>
          <p:cNvPicPr/>
          <p:nvPr/>
        </p:nvPicPr>
        <p:blipFill>
          <a:blip r:embed="rId2"/>
          <a:stretch>
            <a:fillRect/>
          </a:stretch>
        </p:blipFill>
        <p:spPr>
          <a:xfrm>
            <a:off x="3916907" y="1050878"/>
            <a:ext cx="4176214" cy="3098042"/>
          </a:xfrm>
          <a:prstGeom prst="rect">
            <a:avLst/>
          </a:prstGeom>
        </p:spPr>
      </p:pic>
      <p:pic>
        <p:nvPicPr>
          <p:cNvPr id="7" name="صورة 6"/>
          <p:cNvPicPr/>
          <p:nvPr/>
        </p:nvPicPr>
        <p:blipFill>
          <a:blip r:embed="rId3"/>
          <a:stretch>
            <a:fillRect/>
          </a:stretch>
        </p:blipFill>
        <p:spPr>
          <a:xfrm>
            <a:off x="3960812" y="4230807"/>
            <a:ext cx="4132309" cy="1951629"/>
          </a:xfrm>
          <a:prstGeom prst="rect">
            <a:avLst/>
          </a:prstGeom>
        </p:spPr>
      </p:pic>
    </p:spTree>
    <p:extLst>
      <p:ext uri="{BB962C8B-B14F-4D97-AF65-F5344CB8AC3E}">
        <p14:creationId xmlns:p14="http://schemas.microsoft.com/office/powerpoint/2010/main" val="19541638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163773"/>
            <a:ext cx="10515600" cy="887105"/>
          </a:xfrm>
        </p:spPr>
        <p:txBody>
          <a:bodyPr>
            <a:normAutofit/>
          </a:bodyPr>
          <a:lstStyle/>
          <a:p>
            <a:pPr lvl="0" algn="ctr" rtl="0"/>
            <a:r>
              <a:rPr lang="en-US" dirty="0" smtClean="0"/>
              <a:t>B- </a:t>
            </a:r>
            <a:r>
              <a:rPr lang="en-US" b="1" u="sng" dirty="0"/>
              <a:t>Banker's Algorithm </a:t>
            </a:r>
            <a:endParaRPr lang="en-US" dirty="0"/>
          </a:p>
        </p:txBody>
      </p:sp>
      <p:sp>
        <p:nvSpPr>
          <p:cNvPr id="3" name="عنصر نائب للمحتوى 2"/>
          <p:cNvSpPr>
            <a:spLocks noGrp="1"/>
          </p:cNvSpPr>
          <p:nvPr>
            <p:ph idx="1"/>
          </p:nvPr>
        </p:nvSpPr>
        <p:spPr>
          <a:xfrm>
            <a:off x="838200" y="1050878"/>
            <a:ext cx="10515600" cy="5807122"/>
          </a:xfrm>
        </p:spPr>
        <p:txBody>
          <a:bodyPr>
            <a:normAutofit fontScale="92500" lnSpcReduction="10000"/>
          </a:bodyPr>
          <a:lstStyle/>
          <a:p>
            <a:pPr marL="0" indent="0" algn="l" rtl="0">
              <a:buNone/>
            </a:pPr>
            <a:r>
              <a:rPr lang="en-US" dirty="0"/>
              <a:t>This Alg.  could be used in a banking system to ensure that the bank never allocates its available cash in such a way that it can no longer satisfy the needs of all its customers.</a:t>
            </a:r>
          </a:p>
          <a:p>
            <a:pPr marL="0" indent="0" algn="l" rtl="0">
              <a:buNone/>
            </a:pPr>
            <a:r>
              <a:rPr lang="en-US" dirty="0"/>
              <a:t>When a new a process enters the system it must declare the maximum number of instances of each resource type that it may need. </a:t>
            </a:r>
          </a:p>
          <a:p>
            <a:pPr marL="0" indent="0" algn="l" rtl="0">
              <a:buNone/>
            </a:pPr>
            <a:r>
              <a:rPr lang="en-US" dirty="0"/>
              <a:t>- The maximum must be 5 total number of resources in the system.</a:t>
            </a:r>
          </a:p>
          <a:p>
            <a:pPr marL="0" indent="0" algn="l" rtl="0">
              <a:buNone/>
            </a:pPr>
            <a:r>
              <a:rPr lang="en-US" dirty="0"/>
              <a:t>- When a user requests a set of resources must be leave the system in a safe state if the resources are allocated otherwise the process must wait until some Other process releases enough resources.</a:t>
            </a:r>
          </a:p>
          <a:p>
            <a:pPr marL="0" indent="0" algn="l" rtl="0">
              <a:buNone/>
            </a:pPr>
            <a:r>
              <a:rPr lang="en-US" dirty="0"/>
              <a:t> Several data structures must be maintained to implement banker's algorithm. </a:t>
            </a:r>
          </a:p>
          <a:p>
            <a:pPr marL="0" indent="0" algn="l" rtl="0">
              <a:buNone/>
            </a:pPr>
            <a:r>
              <a:rPr lang="en-US" dirty="0"/>
              <a:t>     Let n  be the number of processes in the system and m  be the number of resource types. We need the following data structures: </a:t>
            </a:r>
          </a:p>
          <a:p>
            <a:pPr marL="0" lvl="0" indent="0" algn="l" rtl="0">
              <a:buNone/>
            </a:pPr>
            <a:r>
              <a:rPr lang="en-US" b="1" dirty="0" smtClean="0"/>
              <a:t>* Available</a:t>
            </a:r>
            <a:r>
              <a:rPr lang="en-US" b="1" dirty="0"/>
              <a:t>:</a:t>
            </a:r>
            <a:r>
              <a:rPr lang="en-US" dirty="0"/>
              <a:t>  A vector of length m  indicates the number of available resources of each type.</a:t>
            </a:r>
          </a:p>
          <a:p>
            <a:pPr marL="0" indent="0" algn="l" rtl="0">
              <a:buNone/>
            </a:pPr>
            <a:endParaRPr lang="ar-SA" dirty="0"/>
          </a:p>
        </p:txBody>
      </p:sp>
      <p:sp>
        <p:nvSpPr>
          <p:cNvPr id="9" name="Rectangle 6"/>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
        <p:nvSpPr>
          <p:cNvPr id="10" name="Rectangle 10"/>
          <p:cNvSpPr>
            <a:spLocks noChangeArrowheads="1"/>
          </p:cNvSpPr>
          <p:nvPr/>
        </p:nvSpPr>
        <p:spPr bwMode="auto">
          <a:xfrm>
            <a:off x="-539750" y="4572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Tree>
    <p:extLst>
      <p:ext uri="{BB962C8B-B14F-4D97-AF65-F5344CB8AC3E}">
        <p14:creationId xmlns:p14="http://schemas.microsoft.com/office/powerpoint/2010/main" val="21799288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163773"/>
            <a:ext cx="10515600" cy="887105"/>
          </a:xfrm>
        </p:spPr>
        <p:txBody>
          <a:bodyPr>
            <a:normAutofit/>
          </a:bodyPr>
          <a:lstStyle/>
          <a:p>
            <a:pPr algn="ctr" rtl="0"/>
            <a:r>
              <a:rPr lang="en-US" u="sng" dirty="0"/>
              <a:t> </a:t>
            </a:r>
            <a:r>
              <a:rPr lang="en-US" b="1" i="1" u="sng" dirty="0"/>
              <a:t>7.1 Deadlocks definition  </a:t>
            </a:r>
            <a:endParaRPr lang="en-US" dirty="0"/>
          </a:p>
        </p:txBody>
      </p:sp>
      <p:sp>
        <p:nvSpPr>
          <p:cNvPr id="3" name="عنصر نائب للمحتوى 2"/>
          <p:cNvSpPr>
            <a:spLocks noGrp="1"/>
          </p:cNvSpPr>
          <p:nvPr>
            <p:ph idx="1"/>
          </p:nvPr>
        </p:nvSpPr>
        <p:spPr>
          <a:xfrm>
            <a:off x="838200" y="1050878"/>
            <a:ext cx="10515600" cy="5807122"/>
          </a:xfrm>
        </p:spPr>
        <p:txBody>
          <a:bodyPr>
            <a:normAutofit/>
          </a:bodyPr>
          <a:lstStyle/>
          <a:p>
            <a:pPr marL="0" indent="0" algn="l">
              <a:buNone/>
            </a:pPr>
            <a:r>
              <a:rPr lang="en-US" dirty="0"/>
              <a:t> A. set of processes is in a deadlocks state when every process in the set is waiting for an event that can only be caused by another process in the set.</a:t>
            </a:r>
          </a:p>
          <a:p>
            <a:pPr marL="0" indent="0" algn="l">
              <a:buNone/>
            </a:pPr>
            <a:r>
              <a:rPr lang="en-US" b="1" i="1" u="sng" dirty="0"/>
              <a:t>Example:-</a:t>
            </a:r>
            <a:endParaRPr lang="en-US" dirty="0"/>
          </a:p>
          <a:p>
            <a:pPr marL="0" indent="0" algn="l">
              <a:buNone/>
            </a:pPr>
            <a:r>
              <a:rPr lang="en-US" dirty="0"/>
              <a:t>        Consider a C/S with two tape drives, suppose that there or two processes each holding one of these tape drives. If each process now requests another tape drive, the two processes will be in a deadlock state, see the figure below.</a:t>
            </a:r>
            <a:endParaRPr lang="ar-SA" dirty="0"/>
          </a:p>
        </p:txBody>
      </p:sp>
      <p:sp>
        <p:nvSpPr>
          <p:cNvPr id="9" name="Rectangle 6"/>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
        <p:nvSpPr>
          <p:cNvPr id="10" name="Rectangle 10"/>
          <p:cNvSpPr>
            <a:spLocks noChangeArrowheads="1"/>
          </p:cNvSpPr>
          <p:nvPr/>
        </p:nvSpPr>
        <p:spPr bwMode="auto">
          <a:xfrm>
            <a:off x="-539750" y="4572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pic>
        <p:nvPicPr>
          <p:cNvPr id="6" name="صورة 5"/>
          <p:cNvPicPr/>
          <p:nvPr/>
        </p:nvPicPr>
        <p:blipFill>
          <a:blip r:embed="rId2">
            <a:extLst>
              <a:ext uri="{28A0092B-C50C-407E-A947-70E740481C1C}">
                <a14:useLocalDpi xmlns:a14="http://schemas.microsoft.com/office/drawing/2010/main" val="0"/>
              </a:ext>
            </a:extLst>
          </a:blip>
          <a:stretch>
            <a:fillRect/>
          </a:stretch>
        </p:blipFill>
        <p:spPr>
          <a:xfrm>
            <a:off x="4993658" y="3954438"/>
            <a:ext cx="4969207" cy="2903561"/>
          </a:xfrm>
          <a:prstGeom prst="rect">
            <a:avLst/>
          </a:prstGeom>
          <a:ln>
            <a:noFill/>
          </a:ln>
          <a:effectLst>
            <a:softEdge rad="112500"/>
          </a:effectLst>
        </p:spPr>
      </p:pic>
    </p:spTree>
    <p:extLst>
      <p:ext uri="{BB962C8B-B14F-4D97-AF65-F5344CB8AC3E}">
        <p14:creationId xmlns:p14="http://schemas.microsoft.com/office/powerpoint/2010/main" val="19738445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163773"/>
            <a:ext cx="10515600" cy="887105"/>
          </a:xfrm>
        </p:spPr>
        <p:txBody>
          <a:bodyPr>
            <a:normAutofit fontScale="90000"/>
          </a:bodyPr>
          <a:lstStyle/>
          <a:p>
            <a:pPr algn="ctr" rtl="0"/>
            <a:r>
              <a:rPr lang="ar-IQ" dirty="0"/>
              <a:t/>
            </a:r>
            <a:br>
              <a:rPr lang="ar-IQ" dirty="0"/>
            </a:br>
            <a:r>
              <a:rPr lang="en-US" b="1" i="1" u="sng" dirty="0"/>
              <a:t>7.2  Deadlock Necessary </a:t>
            </a:r>
            <a:r>
              <a:rPr lang="en-US" b="1" i="1" u="sng" dirty="0" smtClean="0"/>
              <a:t>conditions</a:t>
            </a:r>
            <a:r>
              <a:rPr lang="en-US" dirty="0" smtClean="0"/>
              <a:t/>
            </a:r>
            <a:br>
              <a:rPr lang="en-US" dirty="0" smtClean="0"/>
            </a:br>
            <a:endParaRPr lang="en-US" dirty="0"/>
          </a:p>
        </p:txBody>
      </p:sp>
      <p:sp>
        <p:nvSpPr>
          <p:cNvPr id="3" name="عنصر نائب للمحتوى 2"/>
          <p:cNvSpPr>
            <a:spLocks noGrp="1"/>
          </p:cNvSpPr>
          <p:nvPr>
            <p:ph idx="1"/>
          </p:nvPr>
        </p:nvSpPr>
        <p:spPr>
          <a:xfrm>
            <a:off x="838200" y="914400"/>
            <a:ext cx="10515600" cy="5943600"/>
          </a:xfrm>
        </p:spPr>
        <p:txBody>
          <a:bodyPr>
            <a:normAutofit fontScale="92500" lnSpcReduction="10000"/>
          </a:bodyPr>
          <a:lstStyle/>
          <a:p>
            <a:pPr marL="0" indent="0" algn="l" rtl="0">
              <a:buNone/>
            </a:pPr>
            <a:r>
              <a:rPr lang="en-US" dirty="0"/>
              <a:t> In a deadlock , processes never finish executing and system resources are tied up, preventing other processes from ever starting.</a:t>
            </a:r>
          </a:p>
          <a:p>
            <a:pPr marL="0" indent="0" algn="l" rtl="0">
              <a:buNone/>
            </a:pPr>
            <a:r>
              <a:rPr lang="en-US" dirty="0"/>
              <a:t>      A deadlock situation can arise if and only if the following four conditions hold simultaneously in a system. These conditions are :-</a:t>
            </a:r>
          </a:p>
          <a:p>
            <a:pPr marL="0" lvl="0" indent="0" algn="l" rtl="0">
              <a:buNone/>
            </a:pPr>
            <a:r>
              <a:rPr lang="en-US" b="1" u="sng" dirty="0"/>
              <a:t>Mutual Exclusion </a:t>
            </a:r>
            <a:endParaRPr lang="en-US" dirty="0"/>
          </a:p>
          <a:p>
            <a:pPr marL="0" indent="0" algn="l" rtl="0">
              <a:buNone/>
            </a:pPr>
            <a:r>
              <a:rPr lang="en-US" dirty="0"/>
              <a:t>At least one resource is held in a non-sharable mode that is only one process at a time can use the resource. If another process requests that resource the requesting process must be delayed until the resource has been released.</a:t>
            </a:r>
          </a:p>
          <a:p>
            <a:pPr marL="0" lvl="0" indent="0" algn="l" rtl="0">
              <a:buNone/>
            </a:pPr>
            <a:r>
              <a:rPr lang="en-US" b="1" u="sng" dirty="0"/>
              <a:t>Hold and Wait</a:t>
            </a:r>
            <a:endParaRPr lang="en-US" dirty="0"/>
          </a:p>
          <a:p>
            <a:pPr marL="0" indent="0" algn="l" rtl="0">
              <a:buNone/>
            </a:pPr>
            <a:r>
              <a:rPr lang="en-US" dirty="0"/>
              <a:t>There must exist a process that is holding at least one resource and is waiting to acquire</a:t>
            </a:r>
          </a:p>
          <a:p>
            <a:pPr marL="0" indent="0" algn="l" rtl="0">
              <a:buNone/>
            </a:pPr>
            <a:r>
              <a:rPr lang="en-US" dirty="0"/>
              <a:t>Additional resources are currently being held by other processes.</a:t>
            </a:r>
          </a:p>
          <a:p>
            <a:pPr marL="0" lvl="0" indent="0" algn="l" rtl="0">
              <a:buNone/>
            </a:pPr>
            <a:r>
              <a:rPr lang="en-US" b="1" u="sng" dirty="0"/>
              <a:t>No Preemption</a:t>
            </a:r>
            <a:endParaRPr lang="en-US" dirty="0"/>
          </a:p>
          <a:p>
            <a:pPr marL="0" indent="0" algn="l" rtl="0">
              <a:buNone/>
            </a:pPr>
            <a:r>
              <a:rPr lang="en-US" dirty="0"/>
              <a:t>Resources can not be preempted; that is a resource can be released only voluntarily by the process holding after that process has completed its task</a:t>
            </a:r>
            <a:r>
              <a:rPr lang="en-US" dirty="0" smtClean="0"/>
              <a:t>.</a:t>
            </a:r>
            <a:endParaRPr lang="en-US" dirty="0"/>
          </a:p>
        </p:txBody>
      </p:sp>
      <p:sp>
        <p:nvSpPr>
          <p:cNvPr id="9" name="Rectangle 6"/>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
        <p:nvSpPr>
          <p:cNvPr id="10" name="Rectangle 10"/>
          <p:cNvSpPr>
            <a:spLocks noChangeArrowheads="1"/>
          </p:cNvSpPr>
          <p:nvPr/>
        </p:nvSpPr>
        <p:spPr bwMode="auto">
          <a:xfrm>
            <a:off x="-539750" y="4572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Tree>
    <p:extLst>
      <p:ext uri="{BB962C8B-B14F-4D97-AF65-F5344CB8AC3E}">
        <p14:creationId xmlns:p14="http://schemas.microsoft.com/office/powerpoint/2010/main" val="25167447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163773"/>
            <a:ext cx="10515600" cy="887105"/>
          </a:xfrm>
        </p:spPr>
        <p:txBody>
          <a:bodyPr>
            <a:normAutofit fontScale="90000"/>
          </a:bodyPr>
          <a:lstStyle/>
          <a:p>
            <a:pPr algn="ctr" rtl="0"/>
            <a:r>
              <a:rPr lang="ar-IQ" dirty="0"/>
              <a:t/>
            </a:r>
            <a:br>
              <a:rPr lang="ar-IQ" dirty="0"/>
            </a:br>
            <a:r>
              <a:rPr lang="en-US" b="1" i="1" u="sng" dirty="0"/>
              <a:t>7.2  Deadlock Necessary conditions</a:t>
            </a:r>
            <a:r>
              <a:rPr lang="en-US" dirty="0"/>
              <a:t/>
            </a:r>
            <a:br>
              <a:rPr lang="en-US" dirty="0"/>
            </a:br>
            <a:endParaRPr lang="en-US" dirty="0"/>
          </a:p>
        </p:txBody>
      </p:sp>
      <p:sp>
        <p:nvSpPr>
          <p:cNvPr id="3" name="عنصر نائب للمحتوى 2"/>
          <p:cNvSpPr>
            <a:spLocks noGrp="1"/>
          </p:cNvSpPr>
          <p:nvPr>
            <p:ph idx="1"/>
          </p:nvPr>
        </p:nvSpPr>
        <p:spPr>
          <a:xfrm>
            <a:off x="838200" y="1050878"/>
            <a:ext cx="10515600" cy="5807122"/>
          </a:xfrm>
        </p:spPr>
        <p:txBody>
          <a:bodyPr>
            <a:normAutofit/>
          </a:bodyPr>
          <a:lstStyle/>
          <a:p>
            <a:pPr marL="0" lvl="0" indent="0" algn="l" rtl="0">
              <a:buNone/>
            </a:pPr>
            <a:r>
              <a:rPr lang="en-US" b="1" u="sng" dirty="0"/>
              <a:t>Circular Wait</a:t>
            </a:r>
            <a:endParaRPr lang="en-US" dirty="0"/>
          </a:p>
          <a:p>
            <a:pPr marL="0" indent="0" algn="l" rtl="0">
              <a:buNone/>
            </a:pPr>
            <a:r>
              <a:rPr lang="en-US" dirty="0"/>
              <a:t>There must exist a set {P</a:t>
            </a:r>
            <a:r>
              <a:rPr lang="en-US" baseline="-25000" dirty="0"/>
              <a:t>0</a:t>
            </a:r>
            <a:r>
              <a:rPr lang="en-US" dirty="0"/>
              <a:t>, P</a:t>
            </a:r>
            <a:r>
              <a:rPr lang="en-US" baseline="-25000" dirty="0"/>
              <a:t>1</a:t>
            </a:r>
            <a:r>
              <a:rPr lang="en-US" dirty="0"/>
              <a:t>, ……., </a:t>
            </a:r>
            <a:r>
              <a:rPr lang="en-US" dirty="0" err="1"/>
              <a:t>P</a:t>
            </a:r>
            <a:r>
              <a:rPr lang="en-US" baseline="-25000" dirty="0" err="1"/>
              <a:t>n</a:t>
            </a:r>
            <a:r>
              <a:rPr lang="en-US" dirty="0"/>
              <a:t> } of waiting  processes such that P</a:t>
            </a:r>
            <a:r>
              <a:rPr lang="en-US" baseline="-25000" dirty="0"/>
              <a:t>0</a:t>
            </a:r>
            <a:r>
              <a:rPr lang="en-US" dirty="0"/>
              <a:t> is waiting processes such that P</a:t>
            </a:r>
            <a:r>
              <a:rPr lang="en-US" baseline="-25000" dirty="0"/>
              <a:t>0</a:t>
            </a:r>
            <a:r>
              <a:rPr lang="en-US" dirty="0"/>
              <a:t> is waiting for a resource that is held by P</a:t>
            </a:r>
            <a:r>
              <a:rPr lang="en-US" baseline="-25000" dirty="0"/>
              <a:t>1</a:t>
            </a:r>
            <a:r>
              <a:rPr lang="en-US" dirty="0"/>
              <a:t>, P</a:t>
            </a:r>
            <a:r>
              <a:rPr lang="en-US" baseline="-25000" dirty="0"/>
              <a:t>1</a:t>
            </a:r>
            <a:r>
              <a:rPr lang="en-US" dirty="0"/>
              <a:t> is waiting for a resource that is held by             P</a:t>
            </a:r>
            <a:r>
              <a:rPr lang="en-US" baseline="-25000" dirty="0"/>
              <a:t>2 </a:t>
            </a:r>
            <a:r>
              <a:rPr lang="en-US" dirty="0"/>
              <a:t>, ……, P</a:t>
            </a:r>
            <a:r>
              <a:rPr lang="en-US" baseline="-25000" dirty="0"/>
              <a:t>N-1 </a:t>
            </a:r>
            <a:r>
              <a:rPr lang="en-US" dirty="0"/>
              <a:t>is waiting for a resource that is held by </a:t>
            </a:r>
            <a:r>
              <a:rPr lang="en-US" dirty="0" err="1"/>
              <a:t>P</a:t>
            </a:r>
            <a:r>
              <a:rPr lang="en-US" baseline="-25000" dirty="0" err="1"/>
              <a:t>n</a:t>
            </a:r>
            <a:r>
              <a:rPr lang="en-US" baseline="-25000" dirty="0"/>
              <a:t> </a:t>
            </a:r>
            <a:r>
              <a:rPr lang="en-US" dirty="0"/>
              <a:t>, and </a:t>
            </a:r>
            <a:r>
              <a:rPr lang="en-US" dirty="0" err="1"/>
              <a:t>P</a:t>
            </a:r>
            <a:r>
              <a:rPr lang="en-US" baseline="-25000" dirty="0" err="1"/>
              <a:t>n</a:t>
            </a:r>
            <a:r>
              <a:rPr lang="en-US" dirty="0"/>
              <a:t> is waiting for a resource that is held by P</a:t>
            </a:r>
            <a:r>
              <a:rPr lang="en-US" baseline="-25000" dirty="0"/>
              <a:t>0</a:t>
            </a:r>
            <a:r>
              <a:rPr lang="en-US" dirty="0"/>
              <a:t>.</a:t>
            </a:r>
            <a:endParaRPr lang="ar-SA" dirty="0"/>
          </a:p>
          <a:p>
            <a:pPr marL="0" indent="0" algn="l" rtl="0">
              <a:buNone/>
            </a:pPr>
            <a:endParaRPr lang="en-US" dirty="0"/>
          </a:p>
          <a:p>
            <a:pPr marL="0" indent="0" algn="l" rtl="0">
              <a:buNone/>
            </a:pPr>
            <a:endParaRPr lang="en-US" dirty="0" smtClean="0"/>
          </a:p>
          <a:p>
            <a:pPr marL="0" indent="0" algn="l" rtl="0">
              <a:buNone/>
            </a:pPr>
            <a:endParaRPr lang="ar-SA" dirty="0"/>
          </a:p>
        </p:txBody>
      </p:sp>
      <p:sp>
        <p:nvSpPr>
          <p:cNvPr id="9" name="Rectangle 6"/>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
        <p:nvSpPr>
          <p:cNvPr id="10" name="Rectangle 10"/>
          <p:cNvSpPr>
            <a:spLocks noChangeArrowheads="1"/>
          </p:cNvSpPr>
          <p:nvPr/>
        </p:nvSpPr>
        <p:spPr bwMode="auto">
          <a:xfrm>
            <a:off x="-539750" y="4572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pic>
        <p:nvPicPr>
          <p:cNvPr id="6" name="صورة 5"/>
          <p:cNvPicPr/>
          <p:nvPr/>
        </p:nvPicPr>
        <p:blipFill>
          <a:blip r:embed="rId2">
            <a:duotone>
              <a:prstClr val="black"/>
              <a:schemeClr val="bg1">
                <a:tint val="45000"/>
                <a:satMod val="400000"/>
              </a:schemeClr>
            </a:duotone>
            <a:extLst>
              <a:ext uri="{28A0092B-C50C-407E-A947-70E740481C1C}">
                <a14:useLocalDpi xmlns:a14="http://schemas.microsoft.com/office/drawing/2010/main" val="0"/>
              </a:ext>
            </a:extLst>
          </a:blip>
          <a:stretch>
            <a:fillRect/>
          </a:stretch>
        </p:blipFill>
        <p:spPr>
          <a:xfrm>
            <a:off x="2129051" y="3695676"/>
            <a:ext cx="7902053" cy="780790"/>
          </a:xfrm>
          <a:prstGeom prst="rect">
            <a:avLst/>
          </a:prstGeom>
          <a:ln>
            <a:noFill/>
          </a:ln>
          <a:effectLst>
            <a:softEdge rad="112500"/>
          </a:effectLst>
        </p:spPr>
      </p:pic>
    </p:spTree>
    <p:extLst>
      <p:ext uri="{BB962C8B-B14F-4D97-AF65-F5344CB8AC3E}">
        <p14:creationId xmlns:p14="http://schemas.microsoft.com/office/powerpoint/2010/main" val="16198517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163773"/>
            <a:ext cx="10515600" cy="887105"/>
          </a:xfrm>
        </p:spPr>
        <p:txBody>
          <a:bodyPr>
            <a:normAutofit/>
          </a:bodyPr>
          <a:lstStyle/>
          <a:p>
            <a:pPr algn="ctr" rtl="0"/>
            <a:r>
              <a:rPr lang="en-US" b="1" i="1" u="sng" dirty="0" smtClean="0"/>
              <a:t>7.3  Resources-Allocation Graph (RAG)</a:t>
            </a:r>
            <a:endParaRPr lang="en-US" dirty="0"/>
          </a:p>
        </p:txBody>
      </p:sp>
      <p:sp>
        <p:nvSpPr>
          <p:cNvPr id="3" name="عنصر نائب للمحتوى 2"/>
          <p:cNvSpPr>
            <a:spLocks noGrp="1"/>
          </p:cNvSpPr>
          <p:nvPr>
            <p:ph idx="1"/>
          </p:nvPr>
        </p:nvSpPr>
        <p:spPr>
          <a:xfrm>
            <a:off x="838200" y="1050878"/>
            <a:ext cx="10515600" cy="5807122"/>
          </a:xfrm>
        </p:spPr>
        <p:txBody>
          <a:bodyPr>
            <a:normAutofit/>
          </a:bodyPr>
          <a:lstStyle/>
          <a:p>
            <a:pPr marL="0" indent="0" algn="l" rtl="0">
              <a:buNone/>
            </a:pPr>
            <a:r>
              <a:rPr lang="en-US" dirty="0"/>
              <a:t>Deadlocks can be described more precisely in terms of a directed graph called (RAG).</a:t>
            </a:r>
          </a:p>
          <a:p>
            <a:pPr marL="0" indent="0" algn="l" rtl="0">
              <a:buNone/>
            </a:pPr>
            <a:r>
              <a:rPr lang="en-US" dirty="0"/>
              <a:t>RAG = (V,E) where V is a set of vertices and E is a set of edges .</a:t>
            </a:r>
          </a:p>
          <a:p>
            <a:pPr marL="0" indent="0" algn="l" rtl="0">
              <a:buNone/>
            </a:pPr>
            <a:endParaRPr lang="en-US" dirty="0" smtClean="0"/>
          </a:p>
          <a:p>
            <a:pPr marL="0" indent="0" algn="l" rtl="0">
              <a:buNone/>
            </a:pPr>
            <a:r>
              <a:rPr lang="en-US" dirty="0" smtClean="0"/>
              <a:t>                             P </a:t>
            </a:r>
            <a:r>
              <a:rPr lang="en-US" dirty="0"/>
              <a:t>{p</a:t>
            </a:r>
            <a:r>
              <a:rPr lang="en-US" baseline="-25000" dirty="0"/>
              <a:t>1</a:t>
            </a:r>
            <a:r>
              <a:rPr lang="en-US" dirty="0"/>
              <a:t>, p­</a:t>
            </a:r>
            <a:r>
              <a:rPr lang="en-US" baseline="-25000" dirty="0"/>
              <a:t>2</a:t>
            </a:r>
            <a:r>
              <a:rPr lang="en-US" dirty="0"/>
              <a:t>, …., </a:t>
            </a:r>
            <a:r>
              <a:rPr lang="en-US" dirty="0" err="1"/>
              <a:t>p</a:t>
            </a:r>
            <a:r>
              <a:rPr lang="en-US" baseline="-25000" dirty="0" err="1"/>
              <a:t>n</a:t>
            </a:r>
            <a:r>
              <a:rPr lang="en-US" dirty="0"/>
              <a:t>} set of processes</a:t>
            </a:r>
          </a:p>
          <a:p>
            <a:pPr marL="0" indent="0" algn="l" rtl="0">
              <a:buNone/>
            </a:pPr>
            <a:r>
              <a:rPr lang="en-US" dirty="0" smtClean="0"/>
              <a:t>V                          R </a:t>
            </a:r>
            <a:r>
              <a:rPr lang="en-US" dirty="0"/>
              <a:t>{r</a:t>
            </a:r>
            <a:r>
              <a:rPr lang="en-US" baseline="-25000" dirty="0"/>
              <a:t>1</a:t>
            </a:r>
            <a:r>
              <a:rPr lang="en-US" dirty="0"/>
              <a:t>,r</a:t>
            </a:r>
            <a:r>
              <a:rPr lang="en-US" baseline="-25000" dirty="0"/>
              <a:t>2</a:t>
            </a:r>
            <a:r>
              <a:rPr lang="en-US" dirty="0"/>
              <a:t>,……,</a:t>
            </a:r>
            <a:r>
              <a:rPr lang="en-US" dirty="0" err="1"/>
              <a:t>r</a:t>
            </a:r>
            <a:r>
              <a:rPr lang="en-US" baseline="-25000" dirty="0" err="1"/>
              <a:t>n</a:t>
            </a:r>
            <a:r>
              <a:rPr lang="en-US" dirty="0"/>
              <a:t>} set of </a:t>
            </a:r>
            <a:r>
              <a:rPr lang="en-US" dirty="0" smtClean="0"/>
              <a:t>processes</a:t>
            </a:r>
          </a:p>
          <a:p>
            <a:pPr marL="0" indent="0" algn="l" rtl="0">
              <a:buNone/>
            </a:pPr>
            <a:r>
              <a:rPr lang="en-US" dirty="0"/>
              <a:t>Each element in the set E of edges is an ordered pair (p</a:t>
            </a:r>
            <a:r>
              <a:rPr lang="en-US" baseline="-25000" dirty="0"/>
              <a:t>i</a:t>
            </a:r>
            <a:r>
              <a:rPr lang="en-US" dirty="0"/>
              <a:t>, </a:t>
            </a:r>
            <a:r>
              <a:rPr lang="en-US" dirty="0" err="1"/>
              <a:t>r</a:t>
            </a:r>
            <a:r>
              <a:rPr lang="en-US" baseline="-25000" dirty="0" err="1"/>
              <a:t>j</a:t>
            </a:r>
            <a:r>
              <a:rPr lang="en-US" dirty="0"/>
              <a:t>) or (</a:t>
            </a:r>
            <a:r>
              <a:rPr lang="en-US" dirty="0" err="1"/>
              <a:t>r</a:t>
            </a:r>
            <a:r>
              <a:rPr lang="en-US" baseline="-25000" dirty="0" err="1"/>
              <a:t>j</a:t>
            </a:r>
            <a:r>
              <a:rPr lang="en-US" baseline="-25000" dirty="0"/>
              <a:t>, </a:t>
            </a:r>
            <a:r>
              <a:rPr lang="en-US" dirty="0"/>
              <a:t>p</a:t>
            </a:r>
            <a:r>
              <a:rPr lang="en-US" baseline="-25000" dirty="0"/>
              <a:t>i</a:t>
            </a:r>
            <a:r>
              <a:rPr lang="en-US" dirty="0"/>
              <a:t>) where p</a:t>
            </a:r>
            <a:r>
              <a:rPr lang="en-US" baseline="-25000" dirty="0"/>
              <a:t>i</a:t>
            </a:r>
            <a:r>
              <a:rPr lang="en-US" dirty="0"/>
              <a:t> is an a process (p</a:t>
            </a:r>
            <a:r>
              <a:rPr lang="en-US" baseline="-25000" dirty="0"/>
              <a:t>i</a:t>
            </a:r>
            <a:r>
              <a:rPr lang="en-US" dirty="0"/>
              <a:t> ∈ P)and</a:t>
            </a:r>
          </a:p>
          <a:p>
            <a:pPr marL="0" indent="0" algn="l" rtl="0">
              <a:buNone/>
            </a:pPr>
            <a:r>
              <a:rPr lang="en-US" dirty="0"/>
              <a:t>  </a:t>
            </a:r>
            <a:r>
              <a:rPr lang="en-US" dirty="0" err="1"/>
              <a:t>r</a:t>
            </a:r>
            <a:r>
              <a:rPr lang="en-US" baseline="-25000" dirty="0" err="1"/>
              <a:t>j</a:t>
            </a:r>
            <a:r>
              <a:rPr lang="en-US" baseline="-25000" dirty="0"/>
              <a:t> </a:t>
            </a:r>
            <a:r>
              <a:rPr lang="en-US" dirty="0"/>
              <a:t>is a resource type (</a:t>
            </a:r>
            <a:r>
              <a:rPr lang="en-US" dirty="0" err="1"/>
              <a:t>r</a:t>
            </a:r>
            <a:r>
              <a:rPr lang="en-US" baseline="-25000" dirty="0" err="1"/>
              <a:t>j</a:t>
            </a:r>
            <a:r>
              <a:rPr lang="en-US" baseline="-25000" dirty="0"/>
              <a:t> </a:t>
            </a:r>
            <a:r>
              <a:rPr lang="en-US" dirty="0"/>
              <a:t>∈ R) </a:t>
            </a:r>
            <a:r>
              <a:rPr lang="en-US" dirty="0" smtClean="0"/>
              <a:t>.</a:t>
            </a:r>
            <a:endParaRPr lang="en-US" dirty="0"/>
          </a:p>
        </p:txBody>
      </p:sp>
      <p:sp>
        <p:nvSpPr>
          <p:cNvPr id="9" name="Rectangle 6"/>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
        <p:nvSpPr>
          <p:cNvPr id="10" name="Rectangle 10"/>
          <p:cNvSpPr>
            <a:spLocks noChangeArrowheads="1"/>
          </p:cNvSpPr>
          <p:nvPr/>
        </p:nvSpPr>
        <p:spPr bwMode="auto">
          <a:xfrm>
            <a:off x="-539750" y="4572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cxnSp>
        <p:nvCxnSpPr>
          <p:cNvPr id="6" name="رابط كسهم مستقيم 5"/>
          <p:cNvCxnSpPr/>
          <p:nvPr/>
        </p:nvCxnSpPr>
        <p:spPr>
          <a:xfrm flipV="1">
            <a:off x="1186815" y="3261815"/>
            <a:ext cx="1993113" cy="38781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رابط كسهم مستقيم 7"/>
          <p:cNvCxnSpPr/>
          <p:nvPr/>
        </p:nvCxnSpPr>
        <p:spPr>
          <a:xfrm flipV="1">
            <a:off x="1186815" y="3649630"/>
            <a:ext cx="1993113" cy="7391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pic>
        <p:nvPicPr>
          <p:cNvPr id="11" name="صورة 10"/>
          <p:cNvPicPr/>
          <p:nvPr/>
        </p:nvPicPr>
        <p:blipFill>
          <a:blip r:embed="rId2"/>
          <a:stretch>
            <a:fillRect/>
          </a:stretch>
        </p:blipFill>
        <p:spPr>
          <a:xfrm>
            <a:off x="2183643" y="5431296"/>
            <a:ext cx="7274256" cy="1133277"/>
          </a:xfrm>
          <a:prstGeom prst="rect">
            <a:avLst/>
          </a:prstGeom>
        </p:spPr>
      </p:pic>
    </p:spTree>
    <p:extLst>
      <p:ext uri="{BB962C8B-B14F-4D97-AF65-F5344CB8AC3E}">
        <p14:creationId xmlns:p14="http://schemas.microsoft.com/office/powerpoint/2010/main" val="31289715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163773"/>
            <a:ext cx="10515600" cy="887105"/>
          </a:xfrm>
        </p:spPr>
        <p:txBody>
          <a:bodyPr>
            <a:normAutofit/>
          </a:bodyPr>
          <a:lstStyle/>
          <a:p>
            <a:pPr algn="ctr" rtl="0"/>
            <a:r>
              <a:rPr lang="en-US" b="1" i="1" u="sng" dirty="0"/>
              <a:t>7.3  Resources-Allocation Graph (RAG)</a:t>
            </a:r>
            <a:endParaRPr lang="en-US" dirty="0"/>
          </a:p>
        </p:txBody>
      </p:sp>
      <p:sp>
        <p:nvSpPr>
          <p:cNvPr id="3" name="عنصر نائب للمحتوى 2"/>
          <p:cNvSpPr>
            <a:spLocks noGrp="1"/>
          </p:cNvSpPr>
          <p:nvPr>
            <p:ph idx="1"/>
          </p:nvPr>
        </p:nvSpPr>
        <p:spPr>
          <a:xfrm>
            <a:off x="838200" y="1050878"/>
            <a:ext cx="10515600" cy="5807122"/>
          </a:xfrm>
        </p:spPr>
        <p:txBody>
          <a:bodyPr>
            <a:normAutofit/>
          </a:bodyPr>
          <a:lstStyle/>
          <a:p>
            <a:pPr marL="0" indent="0" algn="l" rtl="0">
              <a:buNone/>
            </a:pPr>
            <a:r>
              <a:rPr lang="en-US" dirty="0"/>
              <a:t>Graphically we represent each process p</a:t>
            </a:r>
            <a:r>
              <a:rPr lang="en-US" baseline="-25000" dirty="0"/>
              <a:t>i</a:t>
            </a:r>
            <a:r>
              <a:rPr lang="en-US" dirty="0"/>
              <a:t> as a circle and each resource type </a:t>
            </a:r>
            <a:r>
              <a:rPr lang="en-US" dirty="0" err="1"/>
              <a:t>R</a:t>
            </a:r>
            <a:r>
              <a:rPr lang="en-US" baseline="-25000" dirty="0" err="1"/>
              <a:t>j</a:t>
            </a:r>
            <a:r>
              <a:rPr lang="en-US" dirty="0"/>
              <a:t> as a square. Since resource type </a:t>
            </a:r>
            <a:r>
              <a:rPr lang="en-US" dirty="0" err="1"/>
              <a:t>R</a:t>
            </a:r>
            <a:r>
              <a:rPr lang="en-US" baseline="-25000" dirty="0" err="1"/>
              <a:t>j</a:t>
            </a:r>
            <a:r>
              <a:rPr lang="en-US" dirty="0"/>
              <a:t> may have more than one instance we represent each such instance as a dot within a square, see figure 7.2 below.</a:t>
            </a:r>
          </a:p>
          <a:p>
            <a:pPr marL="0" indent="0" algn="l" rtl="0">
              <a:buNone/>
            </a:pPr>
            <a:endParaRPr lang="ar-SA" dirty="0"/>
          </a:p>
        </p:txBody>
      </p:sp>
      <p:sp>
        <p:nvSpPr>
          <p:cNvPr id="9" name="Rectangle 6"/>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
        <p:nvSpPr>
          <p:cNvPr id="10" name="Rectangle 10"/>
          <p:cNvSpPr>
            <a:spLocks noChangeArrowheads="1"/>
          </p:cNvSpPr>
          <p:nvPr/>
        </p:nvSpPr>
        <p:spPr bwMode="auto">
          <a:xfrm>
            <a:off x="-539750" y="4572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pic>
        <p:nvPicPr>
          <p:cNvPr id="6" name="صورة 5"/>
          <p:cNvPicPr/>
          <p:nvPr/>
        </p:nvPicPr>
        <p:blipFill>
          <a:blip r:embed="rId2"/>
          <a:stretch>
            <a:fillRect/>
          </a:stretch>
        </p:blipFill>
        <p:spPr>
          <a:xfrm>
            <a:off x="3101927" y="2744446"/>
            <a:ext cx="5618991" cy="3506229"/>
          </a:xfrm>
          <a:prstGeom prst="rect">
            <a:avLst/>
          </a:prstGeom>
        </p:spPr>
      </p:pic>
    </p:spTree>
    <p:extLst>
      <p:ext uri="{BB962C8B-B14F-4D97-AF65-F5344CB8AC3E}">
        <p14:creationId xmlns:p14="http://schemas.microsoft.com/office/powerpoint/2010/main" val="36455779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163773"/>
            <a:ext cx="10515600" cy="887105"/>
          </a:xfrm>
        </p:spPr>
        <p:txBody>
          <a:bodyPr>
            <a:normAutofit/>
          </a:bodyPr>
          <a:lstStyle/>
          <a:p>
            <a:pPr algn="ctr" rtl="0"/>
            <a:r>
              <a:rPr lang="en-US" b="1" i="1" u="sng" dirty="0"/>
              <a:t>7.3  Resources-Allocation Graph (RAG)</a:t>
            </a:r>
            <a:endParaRPr lang="en-US" dirty="0"/>
          </a:p>
        </p:txBody>
      </p:sp>
      <p:sp>
        <p:nvSpPr>
          <p:cNvPr id="3" name="عنصر نائب للمحتوى 2"/>
          <p:cNvSpPr>
            <a:spLocks noGrp="1"/>
          </p:cNvSpPr>
          <p:nvPr>
            <p:ph idx="1"/>
          </p:nvPr>
        </p:nvSpPr>
        <p:spPr>
          <a:xfrm>
            <a:off x="838200" y="1050878"/>
            <a:ext cx="10515600" cy="5807122"/>
          </a:xfrm>
        </p:spPr>
        <p:txBody>
          <a:bodyPr>
            <a:normAutofit/>
          </a:bodyPr>
          <a:lstStyle/>
          <a:p>
            <a:pPr marL="0" indent="0" algn="l" rtl="0">
              <a:buNone/>
            </a:pPr>
            <a:r>
              <a:rPr lang="en-US" dirty="0"/>
              <a:t>The RAG in this figure depicts the following situation.</a:t>
            </a:r>
          </a:p>
          <a:p>
            <a:pPr marL="0" lvl="0" indent="0" algn="l" rtl="0">
              <a:buNone/>
            </a:pPr>
            <a:r>
              <a:rPr lang="en-US" dirty="0" smtClean="0"/>
              <a:t>A- The </a:t>
            </a:r>
            <a:r>
              <a:rPr lang="en-US" dirty="0"/>
              <a:t>sets P,R and R</a:t>
            </a:r>
          </a:p>
          <a:p>
            <a:pPr marL="0" lvl="0" indent="0" algn="l" rtl="0">
              <a:buNone/>
            </a:pPr>
            <a:r>
              <a:rPr lang="en-US" dirty="0" smtClean="0"/>
              <a:t>       - P</a:t>
            </a:r>
            <a:r>
              <a:rPr lang="en-US" dirty="0"/>
              <a:t>={p</a:t>
            </a:r>
            <a:r>
              <a:rPr lang="en-US" baseline="-25000" dirty="0"/>
              <a:t>1</a:t>
            </a:r>
            <a:r>
              <a:rPr lang="en-US" dirty="0"/>
              <a:t> , p</a:t>
            </a:r>
            <a:r>
              <a:rPr lang="en-US" baseline="-25000" dirty="0"/>
              <a:t>2 </a:t>
            </a:r>
            <a:r>
              <a:rPr lang="en-US" dirty="0"/>
              <a:t>, p</a:t>
            </a:r>
            <a:r>
              <a:rPr lang="en-US" baseline="-25000" dirty="0"/>
              <a:t>3</a:t>
            </a:r>
            <a:r>
              <a:rPr lang="en-US" dirty="0"/>
              <a:t>}</a:t>
            </a:r>
          </a:p>
          <a:p>
            <a:pPr marL="0" lvl="0" indent="0" algn="l" rtl="0">
              <a:buNone/>
            </a:pPr>
            <a:r>
              <a:rPr lang="en-US" dirty="0" smtClean="0"/>
              <a:t>       - R</a:t>
            </a:r>
            <a:r>
              <a:rPr lang="en-US" dirty="0"/>
              <a:t>={r</a:t>
            </a:r>
            <a:r>
              <a:rPr lang="en-US" baseline="-25000" dirty="0"/>
              <a:t>1</a:t>
            </a:r>
            <a:r>
              <a:rPr lang="en-US" dirty="0"/>
              <a:t> , r</a:t>
            </a:r>
            <a:r>
              <a:rPr lang="en-US" baseline="-25000" dirty="0"/>
              <a:t>2 </a:t>
            </a:r>
            <a:r>
              <a:rPr lang="en-US" dirty="0"/>
              <a:t>, r</a:t>
            </a:r>
            <a:r>
              <a:rPr lang="en-US" baseline="-25000" dirty="0"/>
              <a:t>3</a:t>
            </a:r>
            <a:r>
              <a:rPr lang="en-US" dirty="0"/>
              <a:t>}</a:t>
            </a:r>
          </a:p>
          <a:p>
            <a:pPr marL="0" lvl="0" indent="0" algn="l" rtl="0">
              <a:buNone/>
            </a:pPr>
            <a:r>
              <a:rPr lang="en-US" dirty="0" smtClean="0"/>
              <a:t>       - E</a:t>
            </a:r>
            <a:r>
              <a:rPr lang="en-US" dirty="0"/>
              <a:t>={(p</a:t>
            </a:r>
            <a:r>
              <a:rPr lang="en-US" baseline="-25000" dirty="0"/>
              <a:t>1 </a:t>
            </a:r>
            <a:r>
              <a:rPr lang="en-US" dirty="0"/>
              <a:t>, r</a:t>
            </a:r>
            <a:r>
              <a:rPr lang="en-US" baseline="-25000" dirty="0"/>
              <a:t>1</a:t>
            </a:r>
            <a:r>
              <a:rPr lang="en-US" dirty="0"/>
              <a:t>) , (p</a:t>
            </a:r>
            <a:r>
              <a:rPr lang="en-US" baseline="-25000" dirty="0"/>
              <a:t>2 </a:t>
            </a:r>
            <a:r>
              <a:rPr lang="en-US" dirty="0"/>
              <a:t>, r</a:t>
            </a:r>
            <a:r>
              <a:rPr lang="en-US" baseline="-25000" dirty="0"/>
              <a:t>3</a:t>
            </a:r>
            <a:r>
              <a:rPr lang="en-US" dirty="0"/>
              <a:t>) , (r</a:t>
            </a:r>
            <a:r>
              <a:rPr lang="en-US" baseline="-25000" dirty="0"/>
              <a:t>1</a:t>
            </a:r>
            <a:r>
              <a:rPr lang="en-US" dirty="0"/>
              <a:t> , p</a:t>
            </a:r>
            <a:r>
              <a:rPr lang="en-US" baseline="-25000" dirty="0"/>
              <a:t>3</a:t>
            </a:r>
            <a:r>
              <a:rPr lang="en-US" dirty="0"/>
              <a:t>) , (r</a:t>
            </a:r>
            <a:r>
              <a:rPr lang="en-US" baseline="-25000" dirty="0"/>
              <a:t>2</a:t>
            </a:r>
            <a:r>
              <a:rPr lang="en-US" dirty="0"/>
              <a:t> , p</a:t>
            </a:r>
            <a:r>
              <a:rPr lang="en-US" baseline="-25000" dirty="0"/>
              <a:t>2</a:t>
            </a:r>
            <a:r>
              <a:rPr lang="en-US" dirty="0"/>
              <a:t>) , (r</a:t>
            </a:r>
            <a:r>
              <a:rPr lang="en-US" baseline="-25000" dirty="0"/>
              <a:t>2</a:t>
            </a:r>
            <a:r>
              <a:rPr lang="en-US" dirty="0"/>
              <a:t> , p</a:t>
            </a:r>
            <a:r>
              <a:rPr lang="en-US" baseline="-25000" dirty="0"/>
              <a:t>1</a:t>
            </a:r>
            <a:r>
              <a:rPr lang="en-US" dirty="0"/>
              <a:t>) , (r</a:t>
            </a:r>
            <a:r>
              <a:rPr lang="en-US" baseline="-25000" dirty="0"/>
              <a:t>3 </a:t>
            </a:r>
            <a:r>
              <a:rPr lang="en-US" dirty="0"/>
              <a:t>, p</a:t>
            </a:r>
            <a:r>
              <a:rPr lang="en-US" baseline="-25000" dirty="0"/>
              <a:t>3</a:t>
            </a:r>
            <a:r>
              <a:rPr lang="en-US" dirty="0"/>
              <a:t>)}</a:t>
            </a:r>
          </a:p>
          <a:p>
            <a:pPr marL="0" lvl="0" indent="0" algn="l" rtl="0">
              <a:buNone/>
            </a:pPr>
            <a:r>
              <a:rPr lang="en-US" dirty="0" smtClean="0"/>
              <a:t>B- Resource </a:t>
            </a:r>
            <a:r>
              <a:rPr lang="en-US" dirty="0"/>
              <a:t>instances:</a:t>
            </a:r>
          </a:p>
          <a:p>
            <a:pPr marL="0" indent="0" algn="l" rtl="0">
              <a:buNone/>
            </a:pPr>
            <a:r>
              <a:rPr lang="en-US" dirty="0" smtClean="0"/>
              <a:t>       - R</a:t>
            </a:r>
            <a:r>
              <a:rPr lang="en-US" baseline="-25000" dirty="0" smtClean="0"/>
              <a:t>1</a:t>
            </a:r>
            <a:r>
              <a:rPr lang="en-US" dirty="0" smtClean="0"/>
              <a:t>=1,R</a:t>
            </a:r>
            <a:r>
              <a:rPr lang="en-US" baseline="-25000" dirty="0" smtClean="0"/>
              <a:t>2</a:t>
            </a:r>
            <a:r>
              <a:rPr lang="en-US" dirty="0" smtClean="0"/>
              <a:t>=2,R</a:t>
            </a:r>
            <a:r>
              <a:rPr lang="en-US" baseline="-25000" dirty="0" smtClean="0"/>
              <a:t>3</a:t>
            </a:r>
            <a:r>
              <a:rPr lang="en-US" dirty="0" smtClean="0"/>
              <a:t>=3 </a:t>
            </a:r>
            <a:r>
              <a:rPr lang="en-US" dirty="0"/>
              <a:t>and R</a:t>
            </a:r>
            <a:r>
              <a:rPr lang="en-US" baseline="-25000" dirty="0"/>
              <a:t>4</a:t>
            </a:r>
            <a:r>
              <a:rPr lang="en-US" dirty="0"/>
              <a:t>=4 instances.</a:t>
            </a:r>
          </a:p>
          <a:p>
            <a:pPr marL="0" lvl="0" indent="0" algn="l" rtl="0">
              <a:buNone/>
            </a:pPr>
            <a:r>
              <a:rPr lang="en-US" dirty="0" smtClean="0"/>
              <a:t>C- Process </a:t>
            </a:r>
            <a:r>
              <a:rPr lang="en-US" dirty="0"/>
              <a:t>states:</a:t>
            </a:r>
          </a:p>
          <a:p>
            <a:pPr marL="0" indent="0" algn="l" rtl="0">
              <a:buNone/>
            </a:pPr>
            <a:r>
              <a:rPr lang="en-US" dirty="0"/>
              <a:t>P</a:t>
            </a:r>
            <a:r>
              <a:rPr lang="en-US" baseline="-25000" dirty="0"/>
              <a:t>1	</a:t>
            </a:r>
            <a:r>
              <a:rPr lang="en-US" dirty="0"/>
              <a:t>r</a:t>
            </a:r>
            <a:r>
              <a:rPr lang="en-US" baseline="-25000" dirty="0"/>
              <a:t>1</a:t>
            </a:r>
            <a:r>
              <a:rPr lang="en-US" dirty="0"/>
              <a:t> , P</a:t>
            </a:r>
            <a:r>
              <a:rPr lang="en-US" baseline="-25000" dirty="0"/>
              <a:t>2	</a:t>
            </a:r>
            <a:r>
              <a:rPr lang="en-US" baseline="-25000" dirty="0" smtClean="0"/>
              <a:t>          </a:t>
            </a:r>
            <a:r>
              <a:rPr lang="en-US" dirty="0" smtClean="0"/>
              <a:t>r</a:t>
            </a:r>
            <a:r>
              <a:rPr lang="en-US" baseline="-25000" dirty="0" smtClean="0"/>
              <a:t>3</a:t>
            </a:r>
            <a:r>
              <a:rPr lang="en-US" dirty="0" smtClean="0"/>
              <a:t> </a:t>
            </a:r>
            <a:r>
              <a:rPr lang="en-US" dirty="0"/>
              <a:t>, r</a:t>
            </a:r>
            <a:r>
              <a:rPr lang="en-US" baseline="-25000" dirty="0"/>
              <a:t>1	 </a:t>
            </a:r>
            <a:r>
              <a:rPr lang="en-US" dirty="0"/>
              <a:t>p</a:t>
            </a:r>
            <a:r>
              <a:rPr lang="en-US" baseline="-25000" dirty="0"/>
              <a:t>2 </a:t>
            </a:r>
            <a:r>
              <a:rPr lang="en-US" dirty="0"/>
              <a:t>, r</a:t>
            </a:r>
            <a:r>
              <a:rPr lang="en-US" baseline="-25000" dirty="0"/>
              <a:t>2</a:t>
            </a:r>
            <a:r>
              <a:rPr lang="en-US" dirty="0"/>
              <a:t>         p</a:t>
            </a:r>
            <a:r>
              <a:rPr lang="en-US" baseline="-25000" dirty="0"/>
              <a:t>1</a:t>
            </a:r>
            <a:r>
              <a:rPr lang="en-US" dirty="0"/>
              <a:t> , r</a:t>
            </a:r>
            <a:r>
              <a:rPr lang="en-US" baseline="-25000" dirty="0"/>
              <a:t>2 </a:t>
            </a:r>
            <a:r>
              <a:rPr lang="en-US" dirty="0"/>
              <a:t>	</a:t>
            </a:r>
            <a:r>
              <a:rPr lang="en-US" dirty="0" smtClean="0"/>
              <a:t>   p</a:t>
            </a:r>
            <a:r>
              <a:rPr lang="en-US" baseline="-25000" dirty="0" smtClean="0"/>
              <a:t>2 </a:t>
            </a:r>
            <a:r>
              <a:rPr lang="en-US" dirty="0"/>
              <a:t>, r</a:t>
            </a:r>
            <a:r>
              <a:rPr lang="en-US" baseline="-25000" dirty="0"/>
              <a:t>3	</a:t>
            </a:r>
            <a:r>
              <a:rPr lang="en-US" dirty="0"/>
              <a:t>p</a:t>
            </a:r>
            <a:r>
              <a:rPr lang="en-US" baseline="-25000" dirty="0"/>
              <a:t>3</a:t>
            </a:r>
            <a:endParaRPr lang="ar-SA" dirty="0"/>
          </a:p>
        </p:txBody>
      </p:sp>
      <p:sp>
        <p:nvSpPr>
          <p:cNvPr id="9" name="Rectangle 6"/>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
        <p:nvSpPr>
          <p:cNvPr id="10" name="Rectangle 10"/>
          <p:cNvSpPr>
            <a:spLocks noChangeArrowheads="1"/>
          </p:cNvSpPr>
          <p:nvPr/>
        </p:nvSpPr>
        <p:spPr bwMode="auto">
          <a:xfrm>
            <a:off x="-539750" y="4572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cxnSp>
        <p:nvCxnSpPr>
          <p:cNvPr id="6" name="رابط كسهم مستقيم 5"/>
          <p:cNvCxnSpPr/>
          <p:nvPr/>
        </p:nvCxnSpPr>
        <p:spPr>
          <a:xfrm>
            <a:off x="1279052" y="5399045"/>
            <a:ext cx="51435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رابط كسهم مستقيم 6"/>
          <p:cNvCxnSpPr/>
          <p:nvPr/>
        </p:nvCxnSpPr>
        <p:spPr>
          <a:xfrm>
            <a:off x="2659751" y="5399045"/>
            <a:ext cx="51435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رابط كسهم مستقيم 7"/>
          <p:cNvCxnSpPr/>
          <p:nvPr/>
        </p:nvCxnSpPr>
        <p:spPr>
          <a:xfrm>
            <a:off x="4065470" y="5399045"/>
            <a:ext cx="51435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رابط كسهم مستقيم 10"/>
          <p:cNvCxnSpPr/>
          <p:nvPr/>
        </p:nvCxnSpPr>
        <p:spPr>
          <a:xfrm>
            <a:off x="5484837" y="5399045"/>
            <a:ext cx="51435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رابط كسهم مستقيم 11"/>
          <p:cNvCxnSpPr/>
          <p:nvPr/>
        </p:nvCxnSpPr>
        <p:spPr>
          <a:xfrm>
            <a:off x="6947422" y="5399045"/>
            <a:ext cx="51435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رابط كسهم مستقيم 12"/>
          <p:cNvCxnSpPr/>
          <p:nvPr/>
        </p:nvCxnSpPr>
        <p:spPr>
          <a:xfrm>
            <a:off x="8475971" y="5399045"/>
            <a:ext cx="51435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58665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163773"/>
            <a:ext cx="10515600" cy="887105"/>
          </a:xfrm>
        </p:spPr>
        <p:txBody>
          <a:bodyPr>
            <a:normAutofit/>
          </a:bodyPr>
          <a:lstStyle/>
          <a:p>
            <a:pPr algn="ctr" rtl="0"/>
            <a:r>
              <a:rPr lang="en-US" b="1" i="1" u="sng" dirty="0"/>
              <a:t>7.3  Resources-Allocation Graph (RAG)</a:t>
            </a:r>
            <a:endParaRPr lang="en-US" dirty="0"/>
          </a:p>
        </p:txBody>
      </p:sp>
      <p:sp>
        <p:nvSpPr>
          <p:cNvPr id="3" name="عنصر نائب للمحتوى 2"/>
          <p:cNvSpPr>
            <a:spLocks noGrp="1"/>
          </p:cNvSpPr>
          <p:nvPr>
            <p:ph idx="1"/>
          </p:nvPr>
        </p:nvSpPr>
        <p:spPr>
          <a:xfrm>
            <a:off x="838200" y="1050878"/>
            <a:ext cx="10515600" cy="5807122"/>
          </a:xfrm>
        </p:spPr>
        <p:txBody>
          <a:bodyPr>
            <a:normAutofit fontScale="77500" lnSpcReduction="20000"/>
          </a:bodyPr>
          <a:lstStyle/>
          <a:p>
            <a:pPr marL="0" indent="0" algn="l" rtl="0">
              <a:buNone/>
            </a:pPr>
            <a:r>
              <a:rPr lang="en-US" dirty="0"/>
              <a:t>By using a </a:t>
            </a:r>
            <a:r>
              <a:rPr lang="en-US" b="1" dirty="0"/>
              <a:t>RAG</a:t>
            </a:r>
            <a:r>
              <a:rPr lang="en-US" dirty="0"/>
              <a:t> it can be easily shown that if the graph contain no cycles, than no process in the system is deadlocked . If on the other hand the graph contains a cycle then a deadlock may exist .</a:t>
            </a:r>
          </a:p>
          <a:p>
            <a:pPr marL="0" indent="0" algn="l" rtl="0">
              <a:buNone/>
            </a:pPr>
            <a:r>
              <a:rPr lang="en-US" dirty="0"/>
              <a:t>    If each resource type has exactly one instance then a cycle implies that a deadlock has occurred . If the cycle involves only a set of resource types each of which has only a single instance then a deadlock has occurred. </a:t>
            </a:r>
          </a:p>
          <a:p>
            <a:pPr marL="0" indent="0" algn="l" rtl="0">
              <a:buNone/>
            </a:pPr>
            <a:r>
              <a:rPr lang="en-US" dirty="0"/>
              <a:t>     Each process involved in the cycle is deadlocked.</a:t>
            </a:r>
          </a:p>
          <a:p>
            <a:pPr marL="0" indent="0" algn="l" rtl="0">
              <a:buNone/>
            </a:pPr>
            <a:r>
              <a:rPr lang="en-US" dirty="0"/>
              <a:t>     In this case a cycle in the graph is both a necessary and a sufficient condition for the existence of </a:t>
            </a:r>
          </a:p>
          <a:p>
            <a:pPr marL="0" indent="0" algn="l" rtl="0">
              <a:buNone/>
            </a:pPr>
            <a:r>
              <a:rPr lang="en-US" dirty="0"/>
              <a:t>Deadlock</a:t>
            </a:r>
            <a:r>
              <a:rPr lang="en-US" dirty="0" smtClean="0"/>
              <a:t>.</a:t>
            </a:r>
            <a:endParaRPr lang="en-US" dirty="0"/>
          </a:p>
          <a:p>
            <a:pPr marL="0" indent="0" algn="l" rtl="0">
              <a:buNone/>
            </a:pPr>
            <a:r>
              <a:rPr lang="en-US" dirty="0"/>
              <a:t>     If each resource type has  several instances then a cycle does not necessarily imply that a deadlock occurred. In this case a cycle in the graph is a necessary but not a sufficient condition for the existence of deadlock.</a:t>
            </a:r>
          </a:p>
          <a:p>
            <a:pPr marL="0" indent="0" algn="l" rtl="0">
              <a:buNone/>
            </a:pPr>
            <a:r>
              <a:rPr lang="en-US" dirty="0"/>
              <a:t>     To illustrate this concept let us return to figure 7.2 suppose that p</a:t>
            </a:r>
            <a:r>
              <a:rPr lang="en-US" baseline="-25000" dirty="0"/>
              <a:t>3</a:t>
            </a:r>
            <a:r>
              <a:rPr lang="en-US" dirty="0"/>
              <a:t> requests r</a:t>
            </a:r>
            <a:r>
              <a:rPr lang="en-US" baseline="-25000" dirty="0"/>
              <a:t>2</a:t>
            </a:r>
            <a:r>
              <a:rPr lang="en-US" dirty="0"/>
              <a:t> . Since no resource instance is currently available a request edge p</a:t>
            </a:r>
            <a:r>
              <a:rPr lang="en-US" baseline="-25000" dirty="0"/>
              <a:t>3</a:t>
            </a:r>
            <a:r>
              <a:rPr lang="en-US" dirty="0"/>
              <a:t>—&gt; r</a:t>
            </a:r>
            <a:r>
              <a:rPr lang="en-US" baseline="-25000" dirty="0"/>
              <a:t>2 </a:t>
            </a:r>
            <a:r>
              <a:rPr lang="en-US" dirty="0"/>
              <a:t> is added to the graph figure 7.3.  At this point two minimal cycles exist in the system:</a:t>
            </a:r>
          </a:p>
          <a:p>
            <a:pPr marL="0" indent="0" algn="l" rtl="0">
              <a:buNone/>
            </a:pPr>
            <a:r>
              <a:rPr lang="en-US" dirty="0"/>
              <a:t>     p</a:t>
            </a:r>
            <a:r>
              <a:rPr lang="en-US" baseline="-25000" dirty="0"/>
              <a:t>1</a:t>
            </a:r>
            <a:r>
              <a:rPr lang="en-US" dirty="0"/>
              <a:t> —&gt; r</a:t>
            </a:r>
            <a:r>
              <a:rPr lang="en-US" baseline="-25000" dirty="0"/>
              <a:t>1</a:t>
            </a:r>
            <a:r>
              <a:rPr lang="en-US" dirty="0"/>
              <a:t>—&gt; p</a:t>
            </a:r>
            <a:r>
              <a:rPr lang="en-US" baseline="-25000" dirty="0"/>
              <a:t>2</a:t>
            </a:r>
            <a:r>
              <a:rPr lang="en-US" dirty="0"/>
              <a:t> —&gt; r</a:t>
            </a:r>
            <a:r>
              <a:rPr lang="en-US" baseline="-25000" dirty="0"/>
              <a:t>3</a:t>
            </a:r>
            <a:r>
              <a:rPr lang="en-US" dirty="0"/>
              <a:t> —&gt; p</a:t>
            </a:r>
            <a:r>
              <a:rPr lang="en-US" baseline="-25000" dirty="0"/>
              <a:t>3</a:t>
            </a:r>
            <a:r>
              <a:rPr lang="en-US" dirty="0"/>
              <a:t> —&gt;r</a:t>
            </a:r>
            <a:r>
              <a:rPr lang="en-US" baseline="-25000" dirty="0"/>
              <a:t>2</a:t>
            </a:r>
            <a:r>
              <a:rPr lang="en-US" dirty="0"/>
              <a:t> —&gt;p </a:t>
            </a:r>
            <a:r>
              <a:rPr lang="en-US" baseline="-25000" dirty="0"/>
              <a:t>1 </a:t>
            </a:r>
            <a:endParaRPr lang="en-US" dirty="0"/>
          </a:p>
          <a:p>
            <a:pPr marL="0" indent="0" algn="l" rtl="0">
              <a:buNone/>
            </a:pPr>
            <a:r>
              <a:rPr lang="en-US" dirty="0"/>
              <a:t>     p</a:t>
            </a:r>
            <a:r>
              <a:rPr lang="en-US" baseline="-25000" dirty="0"/>
              <a:t>2</a:t>
            </a:r>
            <a:r>
              <a:rPr lang="en-US" dirty="0"/>
              <a:t> —&gt; r</a:t>
            </a:r>
            <a:r>
              <a:rPr lang="en-US" baseline="-25000" dirty="0"/>
              <a:t>3</a:t>
            </a:r>
            <a:r>
              <a:rPr lang="en-US" dirty="0"/>
              <a:t> —&gt; p</a:t>
            </a:r>
            <a:r>
              <a:rPr lang="en-US" baseline="-25000" dirty="0"/>
              <a:t>3</a:t>
            </a:r>
            <a:r>
              <a:rPr lang="en-US" dirty="0"/>
              <a:t> —&gt;r</a:t>
            </a:r>
            <a:r>
              <a:rPr lang="en-US" baseline="-25000" dirty="0"/>
              <a:t>2</a:t>
            </a:r>
            <a:r>
              <a:rPr lang="en-US" dirty="0"/>
              <a:t> —&gt;p</a:t>
            </a:r>
            <a:r>
              <a:rPr lang="en-US" baseline="-25000" dirty="0"/>
              <a:t>2</a:t>
            </a:r>
            <a:endParaRPr lang="en-US" dirty="0"/>
          </a:p>
          <a:p>
            <a:pPr marL="0" indent="0" algn="l" rtl="0">
              <a:buNone/>
            </a:pPr>
            <a:r>
              <a:rPr lang="en-US" dirty="0"/>
              <a:t>processes p</a:t>
            </a:r>
            <a:r>
              <a:rPr lang="en-US" baseline="-25000" dirty="0"/>
              <a:t>1</a:t>
            </a:r>
            <a:r>
              <a:rPr lang="en-US" dirty="0"/>
              <a:t>, p</a:t>
            </a:r>
            <a:r>
              <a:rPr lang="en-US" baseline="-25000" dirty="0"/>
              <a:t>2</a:t>
            </a:r>
            <a:r>
              <a:rPr lang="en-US" dirty="0"/>
              <a:t>, and p</a:t>
            </a:r>
            <a:r>
              <a:rPr lang="en-US" baseline="-25000" dirty="0"/>
              <a:t>3</a:t>
            </a:r>
            <a:r>
              <a:rPr lang="en-US" dirty="0"/>
              <a:t> are deadlocked.</a:t>
            </a:r>
          </a:p>
          <a:p>
            <a:pPr marL="0" indent="0" algn="l" rtl="0">
              <a:buNone/>
            </a:pPr>
            <a:endParaRPr lang="ar-SA" dirty="0"/>
          </a:p>
        </p:txBody>
      </p:sp>
      <p:sp>
        <p:nvSpPr>
          <p:cNvPr id="9" name="Rectangle 6"/>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
        <p:nvSpPr>
          <p:cNvPr id="10" name="Rectangle 10"/>
          <p:cNvSpPr>
            <a:spLocks noChangeArrowheads="1"/>
          </p:cNvSpPr>
          <p:nvPr/>
        </p:nvSpPr>
        <p:spPr bwMode="auto">
          <a:xfrm>
            <a:off x="-539750" y="4572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Tree>
    <p:extLst>
      <p:ext uri="{BB962C8B-B14F-4D97-AF65-F5344CB8AC3E}">
        <p14:creationId xmlns:p14="http://schemas.microsoft.com/office/powerpoint/2010/main" val="822764834"/>
      </p:ext>
    </p:extLst>
  </p:cSld>
  <p:clrMapOvr>
    <a:masterClrMapping/>
  </p:clrMapOvr>
  <p:timing>
    <p:tnLst>
      <p:par>
        <p:cTn id="1" dur="indefinite" restart="never" nodeType="tmRoot"/>
      </p:par>
    </p:tn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50</TotalTime>
  <Words>2228</Words>
  <Application>Microsoft Office PowerPoint</Application>
  <PresentationFormat>ملء الشاشة</PresentationFormat>
  <Paragraphs>155</Paragraphs>
  <Slides>21</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21</vt:i4>
      </vt:variant>
    </vt:vector>
  </HeadingPairs>
  <TitlesOfParts>
    <vt:vector size="26" baseType="lpstr">
      <vt:lpstr>Arial</vt:lpstr>
      <vt:lpstr>Calibri</vt:lpstr>
      <vt:lpstr>Calibri Light</vt:lpstr>
      <vt:lpstr>Times New Roman</vt:lpstr>
      <vt:lpstr>نسق Office</vt:lpstr>
      <vt:lpstr>Operating system Lecture seven part1</vt:lpstr>
      <vt:lpstr>7. Deadlocks</vt:lpstr>
      <vt:lpstr> 7.1 Deadlocks definition  </vt:lpstr>
      <vt:lpstr> 7.2  Deadlock Necessary conditions </vt:lpstr>
      <vt:lpstr> 7.2  Deadlock Necessary conditions </vt:lpstr>
      <vt:lpstr>7.3  Resources-Allocation Graph (RAG)</vt:lpstr>
      <vt:lpstr>7.3  Resources-Allocation Graph (RAG)</vt:lpstr>
      <vt:lpstr>7.3  Resources-Allocation Graph (RAG)</vt:lpstr>
      <vt:lpstr>7.3  Resources-Allocation Graph (RAG)</vt:lpstr>
      <vt:lpstr>7.3  Resources-Allocation Graph (RAG)</vt:lpstr>
      <vt:lpstr>7.4 Methods for Handling Deadlocks</vt:lpstr>
      <vt:lpstr>7.4.1 Deadlock prevention </vt:lpstr>
      <vt:lpstr>7.4.1 Deadlock prevention </vt:lpstr>
      <vt:lpstr>7.4.2 Deadlock Avoidance</vt:lpstr>
      <vt:lpstr>7.4.2 Deadlock Avoidance</vt:lpstr>
      <vt:lpstr>عرض تقديمي في PowerPoint</vt:lpstr>
      <vt:lpstr>عرض تقديمي في PowerPoint</vt:lpstr>
      <vt:lpstr>عرض تقديمي في PowerPoint</vt:lpstr>
      <vt:lpstr>A- ARG Algorithm</vt:lpstr>
      <vt:lpstr>A- ARG Algorithm</vt:lpstr>
      <vt:lpstr>B- Banker's Algorithm </vt:lpstr>
    </vt:vector>
  </TitlesOfParts>
  <Company>SACC - ANAS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DR.Ahmed Saker 2O14</dc:creator>
  <cp:lastModifiedBy>DR.Ahmed Saker 2O14</cp:lastModifiedBy>
  <cp:revision>107</cp:revision>
  <dcterms:created xsi:type="dcterms:W3CDTF">2018-01-02T22:34:20Z</dcterms:created>
  <dcterms:modified xsi:type="dcterms:W3CDTF">2018-01-03T03:21:42Z</dcterms:modified>
</cp:coreProperties>
</file>